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sldIdLst>
    <p:sldId id="256" r:id="rId2"/>
    <p:sldId id="365" r:id="rId3"/>
    <p:sldId id="363" r:id="rId4"/>
    <p:sldId id="364" r:id="rId5"/>
    <p:sldId id="359" r:id="rId6"/>
    <p:sldId id="257" r:id="rId7"/>
    <p:sldId id="258" r:id="rId8"/>
    <p:sldId id="265" r:id="rId9"/>
    <p:sldId id="259" r:id="rId10"/>
    <p:sldId id="260" r:id="rId11"/>
    <p:sldId id="261" r:id="rId12"/>
    <p:sldId id="262" r:id="rId13"/>
    <p:sldId id="263" r:id="rId14"/>
    <p:sldId id="270" r:id="rId15"/>
    <p:sldId id="266" r:id="rId16"/>
    <p:sldId id="267" r:id="rId17"/>
    <p:sldId id="268" r:id="rId18"/>
    <p:sldId id="269" r:id="rId19"/>
    <p:sldId id="271" r:id="rId20"/>
    <p:sldId id="272" r:id="rId21"/>
    <p:sldId id="273" r:id="rId22"/>
    <p:sldId id="264" r:id="rId23"/>
    <p:sldId id="274" r:id="rId24"/>
    <p:sldId id="275" r:id="rId25"/>
    <p:sldId id="276" r:id="rId26"/>
    <p:sldId id="277" r:id="rId27"/>
    <p:sldId id="278" r:id="rId28"/>
    <p:sldId id="279" r:id="rId29"/>
    <p:sldId id="280" r:id="rId30"/>
    <p:sldId id="281" r:id="rId31"/>
    <p:sldId id="282" r:id="rId32"/>
    <p:sldId id="283" r:id="rId33"/>
    <p:sldId id="318"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8" r:id="rId48"/>
    <p:sldId id="299" r:id="rId49"/>
    <p:sldId id="300" r:id="rId50"/>
    <p:sldId id="301" r:id="rId51"/>
    <p:sldId id="302" r:id="rId52"/>
    <p:sldId id="317" r:id="rId53"/>
    <p:sldId id="341" r:id="rId54"/>
    <p:sldId id="319" r:id="rId55"/>
    <p:sldId id="320" r:id="rId56"/>
    <p:sldId id="321" r:id="rId57"/>
    <p:sldId id="322" r:id="rId58"/>
    <p:sldId id="323" r:id="rId59"/>
    <p:sldId id="325" r:id="rId60"/>
    <p:sldId id="324" r:id="rId61"/>
    <p:sldId id="326" r:id="rId62"/>
    <p:sldId id="327" r:id="rId63"/>
    <p:sldId id="328" r:id="rId64"/>
    <p:sldId id="329" r:id="rId65"/>
    <p:sldId id="330" r:id="rId66"/>
    <p:sldId id="331" r:id="rId67"/>
    <p:sldId id="332" r:id="rId68"/>
    <p:sldId id="333" r:id="rId69"/>
    <p:sldId id="334" r:id="rId70"/>
    <p:sldId id="336" r:id="rId71"/>
    <p:sldId id="337" r:id="rId72"/>
    <p:sldId id="338" r:id="rId73"/>
    <p:sldId id="342" r:id="rId74"/>
    <p:sldId id="343" r:id="rId75"/>
    <p:sldId id="344" r:id="rId76"/>
    <p:sldId id="345" r:id="rId77"/>
    <p:sldId id="347" r:id="rId78"/>
    <p:sldId id="348" r:id="rId79"/>
    <p:sldId id="349" r:id="rId80"/>
    <p:sldId id="350" r:id="rId81"/>
    <p:sldId id="351" r:id="rId82"/>
    <p:sldId id="352" r:id="rId83"/>
    <p:sldId id="353" r:id="rId84"/>
    <p:sldId id="354" r:id="rId85"/>
    <p:sldId id="355" r:id="rId86"/>
    <p:sldId id="356" r:id="rId87"/>
    <p:sldId id="357" r:id="rId88"/>
    <p:sldId id="358" r:id="rId89"/>
    <p:sldId id="339" r:id="rId90"/>
    <p:sldId id="340" r:id="rId91"/>
    <p:sldId id="362" r:id="rId92"/>
    <p:sldId id="360" r:id="rId93"/>
    <p:sldId id="361"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89907" autoAdjust="0"/>
  </p:normalViewPr>
  <p:slideViewPr>
    <p:cSldViewPr snapToGrid="0">
      <p:cViewPr>
        <p:scale>
          <a:sx n="110" d="100"/>
          <a:sy n="110" d="100"/>
        </p:scale>
        <p:origin x="102" y="-1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9F1E43-9E7A-425C-AC9F-80565E914B47}"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BBC3D02E-1A77-4F2F-B243-6A3011DB57E7}">
      <dgm:prSet/>
      <dgm:spPr/>
      <dgm:t>
        <a:bodyPr/>
        <a:lstStyle/>
        <a:p>
          <a:r>
            <a:rPr lang="en-US"/>
            <a:t>mice heterozygous for GAD2- Cre and Rosa-LSLtdTomato </a:t>
          </a:r>
        </a:p>
      </dgm:t>
    </dgm:pt>
    <dgm:pt modelId="{E0825A31-1890-4B2F-9363-CA1AD07BDB5B}" type="parTrans" cxnId="{1E879C69-0093-4F9F-9B72-47E37B40477F}">
      <dgm:prSet/>
      <dgm:spPr/>
      <dgm:t>
        <a:bodyPr/>
        <a:lstStyle/>
        <a:p>
          <a:endParaRPr lang="en-US"/>
        </a:p>
      </dgm:t>
    </dgm:pt>
    <dgm:pt modelId="{FB5CE7A0-B2AF-4DB7-B58F-D5A02E8304A3}" type="sibTrans" cxnId="{1E879C69-0093-4F9F-9B72-47E37B40477F}">
      <dgm:prSet/>
      <dgm:spPr/>
      <dgm:t>
        <a:bodyPr/>
        <a:lstStyle/>
        <a:p>
          <a:endParaRPr lang="en-US"/>
        </a:p>
      </dgm:t>
    </dgm:pt>
    <dgm:pt modelId="{3C4FF21F-8A15-42D4-975E-BA83EB1F71AF}">
      <dgm:prSet/>
      <dgm:spPr/>
      <dgm:t>
        <a:bodyPr/>
        <a:lstStyle/>
        <a:p>
          <a:r>
            <a:rPr lang="en-US"/>
            <a:t>AAV 2/9-syn-GCaMP6s</a:t>
          </a:r>
        </a:p>
      </dgm:t>
    </dgm:pt>
    <dgm:pt modelId="{DC36A77F-7D20-47E5-A67C-B86AF2AEE594}" type="parTrans" cxnId="{8B0AE01F-A97E-4AB8-B346-C7B75D0CB5F8}">
      <dgm:prSet/>
      <dgm:spPr/>
      <dgm:t>
        <a:bodyPr/>
        <a:lstStyle/>
        <a:p>
          <a:endParaRPr lang="en-US"/>
        </a:p>
      </dgm:t>
    </dgm:pt>
    <dgm:pt modelId="{C7811CF3-A0C4-4065-A8AD-5E079855EC6C}" type="sibTrans" cxnId="{8B0AE01F-A97E-4AB8-B346-C7B75D0CB5F8}">
      <dgm:prSet/>
      <dgm:spPr/>
      <dgm:t>
        <a:bodyPr/>
        <a:lstStyle/>
        <a:p>
          <a:endParaRPr lang="en-US"/>
        </a:p>
      </dgm:t>
    </dgm:pt>
    <dgm:pt modelId="{BEC5869F-DBE0-41D4-A185-D995182EFFFE}">
      <dgm:prSet/>
      <dgm:spPr/>
      <dgm:t>
        <a:bodyPr/>
        <a:lstStyle/>
        <a:p>
          <a:r>
            <a:rPr lang="en-US"/>
            <a:t>mice heterozygous for PV-Cre or SOM-Cre and Rosa-LSL-tdTomato</a:t>
          </a:r>
        </a:p>
      </dgm:t>
    </dgm:pt>
    <dgm:pt modelId="{5299D44C-3A91-4F14-9C12-131D7A177DFF}" type="parTrans" cxnId="{9C67E5DD-930F-4A3F-8AE3-9F865741113C}">
      <dgm:prSet/>
      <dgm:spPr/>
      <dgm:t>
        <a:bodyPr/>
        <a:lstStyle/>
        <a:p>
          <a:endParaRPr lang="en-US"/>
        </a:p>
      </dgm:t>
    </dgm:pt>
    <dgm:pt modelId="{73388583-3E17-4468-B284-F43A9B715F02}" type="sibTrans" cxnId="{9C67E5DD-930F-4A3F-8AE3-9F865741113C}">
      <dgm:prSet/>
      <dgm:spPr/>
      <dgm:t>
        <a:bodyPr/>
        <a:lstStyle/>
        <a:p>
          <a:endParaRPr lang="en-US"/>
        </a:p>
      </dgm:t>
    </dgm:pt>
    <dgm:pt modelId="{2F4B141B-0604-45C0-829A-5316840652DA}">
      <dgm:prSet/>
      <dgm:spPr/>
      <dgm:t>
        <a:bodyPr/>
        <a:lstStyle/>
        <a:p>
          <a:r>
            <a:rPr lang="en-US"/>
            <a:t>AAV 2/9-syn-FLEX-GCaMP6s </a:t>
          </a:r>
        </a:p>
      </dgm:t>
    </dgm:pt>
    <dgm:pt modelId="{596BA4E9-324A-4830-89F1-CA2222BCE330}" type="parTrans" cxnId="{B16691FF-4F5E-4D74-8BE8-8F999983E1AD}">
      <dgm:prSet/>
      <dgm:spPr/>
      <dgm:t>
        <a:bodyPr/>
        <a:lstStyle/>
        <a:p>
          <a:endParaRPr lang="en-US"/>
        </a:p>
      </dgm:t>
    </dgm:pt>
    <dgm:pt modelId="{E32AB5C4-7404-4ED9-985D-DA096DF76D8F}" type="sibTrans" cxnId="{B16691FF-4F5E-4D74-8BE8-8F999983E1AD}">
      <dgm:prSet/>
      <dgm:spPr/>
      <dgm:t>
        <a:bodyPr/>
        <a:lstStyle/>
        <a:p>
          <a:endParaRPr lang="en-US"/>
        </a:p>
      </dgm:t>
    </dgm:pt>
    <dgm:pt modelId="{C272C7C9-47D5-4A57-9B9F-B522B74FE006}" type="pres">
      <dgm:prSet presAssocID="{939F1E43-9E7A-425C-AC9F-80565E914B47}" presName="linear" presStyleCnt="0">
        <dgm:presLayoutVars>
          <dgm:animLvl val="lvl"/>
          <dgm:resizeHandles val="exact"/>
        </dgm:presLayoutVars>
      </dgm:prSet>
      <dgm:spPr/>
      <dgm:t>
        <a:bodyPr/>
        <a:lstStyle/>
        <a:p>
          <a:endParaRPr lang="en-US"/>
        </a:p>
      </dgm:t>
    </dgm:pt>
    <dgm:pt modelId="{01AA7C0A-09B6-472F-BE2D-44F9E425FA09}" type="pres">
      <dgm:prSet presAssocID="{BBC3D02E-1A77-4F2F-B243-6A3011DB57E7}" presName="parentText" presStyleLbl="node1" presStyleIdx="0" presStyleCnt="4">
        <dgm:presLayoutVars>
          <dgm:chMax val="0"/>
          <dgm:bulletEnabled val="1"/>
        </dgm:presLayoutVars>
      </dgm:prSet>
      <dgm:spPr/>
      <dgm:t>
        <a:bodyPr/>
        <a:lstStyle/>
        <a:p>
          <a:endParaRPr lang="en-US"/>
        </a:p>
      </dgm:t>
    </dgm:pt>
    <dgm:pt modelId="{83D23505-F452-4E9F-9FCD-BA0F81740132}" type="pres">
      <dgm:prSet presAssocID="{FB5CE7A0-B2AF-4DB7-B58F-D5A02E8304A3}" presName="spacer" presStyleCnt="0"/>
      <dgm:spPr/>
    </dgm:pt>
    <dgm:pt modelId="{D1EF2DB3-77F8-4D38-87C3-F655F8F892E9}" type="pres">
      <dgm:prSet presAssocID="{3C4FF21F-8A15-42D4-975E-BA83EB1F71AF}" presName="parentText" presStyleLbl="node1" presStyleIdx="1" presStyleCnt="4">
        <dgm:presLayoutVars>
          <dgm:chMax val="0"/>
          <dgm:bulletEnabled val="1"/>
        </dgm:presLayoutVars>
      </dgm:prSet>
      <dgm:spPr/>
      <dgm:t>
        <a:bodyPr/>
        <a:lstStyle/>
        <a:p>
          <a:endParaRPr lang="en-US"/>
        </a:p>
      </dgm:t>
    </dgm:pt>
    <dgm:pt modelId="{326B81D3-82AA-4A64-949B-0ACCF12C20C7}" type="pres">
      <dgm:prSet presAssocID="{C7811CF3-A0C4-4065-A8AD-5E079855EC6C}" presName="spacer" presStyleCnt="0"/>
      <dgm:spPr/>
    </dgm:pt>
    <dgm:pt modelId="{8789BE2B-6274-4B9D-8875-31D95FDDF52C}" type="pres">
      <dgm:prSet presAssocID="{BEC5869F-DBE0-41D4-A185-D995182EFFFE}" presName="parentText" presStyleLbl="node1" presStyleIdx="2" presStyleCnt="4">
        <dgm:presLayoutVars>
          <dgm:chMax val="0"/>
          <dgm:bulletEnabled val="1"/>
        </dgm:presLayoutVars>
      </dgm:prSet>
      <dgm:spPr/>
      <dgm:t>
        <a:bodyPr/>
        <a:lstStyle/>
        <a:p>
          <a:endParaRPr lang="en-US"/>
        </a:p>
      </dgm:t>
    </dgm:pt>
    <dgm:pt modelId="{F5BDEA27-6E9E-4332-9461-ACBE44D319A0}" type="pres">
      <dgm:prSet presAssocID="{73388583-3E17-4468-B284-F43A9B715F02}" presName="spacer" presStyleCnt="0"/>
      <dgm:spPr/>
    </dgm:pt>
    <dgm:pt modelId="{7F6BE6D7-E535-4699-B92B-AF36AD4B4D38}" type="pres">
      <dgm:prSet presAssocID="{2F4B141B-0604-45C0-829A-5316840652DA}" presName="parentText" presStyleLbl="node1" presStyleIdx="3" presStyleCnt="4">
        <dgm:presLayoutVars>
          <dgm:chMax val="0"/>
          <dgm:bulletEnabled val="1"/>
        </dgm:presLayoutVars>
      </dgm:prSet>
      <dgm:spPr/>
      <dgm:t>
        <a:bodyPr/>
        <a:lstStyle/>
        <a:p>
          <a:endParaRPr lang="en-US"/>
        </a:p>
      </dgm:t>
    </dgm:pt>
  </dgm:ptLst>
  <dgm:cxnLst>
    <dgm:cxn modelId="{51DFBA93-FAB0-4B0C-A399-3D05F1759E92}" type="presOf" srcId="{BEC5869F-DBE0-41D4-A185-D995182EFFFE}" destId="{8789BE2B-6274-4B9D-8875-31D95FDDF52C}" srcOrd="0" destOrd="0" presId="urn:microsoft.com/office/officeart/2005/8/layout/vList2"/>
    <dgm:cxn modelId="{8ED20642-E1E7-433E-8EED-1C2A25C49FE3}" type="presOf" srcId="{BBC3D02E-1A77-4F2F-B243-6A3011DB57E7}" destId="{01AA7C0A-09B6-472F-BE2D-44F9E425FA09}" srcOrd="0" destOrd="0" presId="urn:microsoft.com/office/officeart/2005/8/layout/vList2"/>
    <dgm:cxn modelId="{1AAC6F44-F9A5-43A7-B6CE-70F92B31F092}" type="presOf" srcId="{3C4FF21F-8A15-42D4-975E-BA83EB1F71AF}" destId="{D1EF2DB3-77F8-4D38-87C3-F655F8F892E9}" srcOrd="0" destOrd="0" presId="urn:microsoft.com/office/officeart/2005/8/layout/vList2"/>
    <dgm:cxn modelId="{9C67E5DD-930F-4A3F-8AE3-9F865741113C}" srcId="{939F1E43-9E7A-425C-AC9F-80565E914B47}" destId="{BEC5869F-DBE0-41D4-A185-D995182EFFFE}" srcOrd="2" destOrd="0" parTransId="{5299D44C-3A91-4F14-9C12-131D7A177DFF}" sibTransId="{73388583-3E17-4468-B284-F43A9B715F02}"/>
    <dgm:cxn modelId="{D6C9EE8C-FBBC-44CA-A23A-E00559033EC3}" type="presOf" srcId="{2F4B141B-0604-45C0-829A-5316840652DA}" destId="{7F6BE6D7-E535-4699-B92B-AF36AD4B4D38}" srcOrd="0" destOrd="0" presId="urn:microsoft.com/office/officeart/2005/8/layout/vList2"/>
    <dgm:cxn modelId="{1E879C69-0093-4F9F-9B72-47E37B40477F}" srcId="{939F1E43-9E7A-425C-AC9F-80565E914B47}" destId="{BBC3D02E-1A77-4F2F-B243-6A3011DB57E7}" srcOrd="0" destOrd="0" parTransId="{E0825A31-1890-4B2F-9363-CA1AD07BDB5B}" sibTransId="{FB5CE7A0-B2AF-4DB7-B58F-D5A02E8304A3}"/>
    <dgm:cxn modelId="{B16691FF-4F5E-4D74-8BE8-8F999983E1AD}" srcId="{939F1E43-9E7A-425C-AC9F-80565E914B47}" destId="{2F4B141B-0604-45C0-829A-5316840652DA}" srcOrd="3" destOrd="0" parTransId="{596BA4E9-324A-4830-89F1-CA2222BCE330}" sibTransId="{E32AB5C4-7404-4ED9-985D-DA096DF76D8F}"/>
    <dgm:cxn modelId="{8B0AE01F-A97E-4AB8-B346-C7B75D0CB5F8}" srcId="{939F1E43-9E7A-425C-AC9F-80565E914B47}" destId="{3C4FF21F-8A15-42D4-975E-BA83EB1F71AF}" srcOrd="1" destOrd="0" parTransId="{DC36A77F-7D20-47E5-A67C-B86AF2AEE594}" sibTransId="{C7811CF3-A0C4-4065-A8AD-5E079855EC6C}"/>
    <dgm:cxn modelId="{BA2DADC3-72C6-4043-AD4F-73F1C4B83EA4}" type="presOf" srcId="{939F1E43-9E7A-425C-AC9F-80565E914B47}" destId="{C272C7C9-47D5-4A57-9B9F-B522B74FE006}" srcOrd="0" destOrd="0" presId="urn:microsoft.com/office/officeart/2005/8/layout/vList2"/>
    <dgm:cxn modelId="{C36994E1-891C-414F-882C-56802B75D5DE}" type="presParOf" srcId="{C272C7C9-47D5-4A57-9B9F-B522B74FE006}" destId="{01AA7C0A-09B6-472F-BE2D-44F9E425FA09}" srcOrd="0" destOrd="0" presId="urn:microsoft.com/office/officeart/2005/8/layout/vList2"/>
    <dgm:cxn modelId="{A37E05BE-8FD2-475A-A94D-A4D58F96EF26}" type="presParOf" srcId="{C272C7C9-47D5-4A57-9B9F-B522B74FE006}" destId="{83D23505-F452-4E9F-9FCD-BA0F81740132}" srcOrd="1" destOrd="0" presId="urn:microsoft.com/office/officeart/2005/8/layout/vList2"/>
    <dgm:cxn modelId="{DC20670C-1173-4C66-B54D-3B6AC297D4EE}" type="presParOf" srcId="{C272C7C9-47D5-4A57-9B9F-B522B74FE006}" destId="{D1EF2DB3-77F8-4D38-87C3-F655F8F892E9}" srcOrd="2" destOrd="0" presId="urn:microsoft.com/office/officeart/2005/8/layout/vList2"/>
    <dgm:cxn modelId="{21C1B6E8-B1C8-4DFC-BB28-45AB51DD0038}" type="presParOf" srcId="{C272C7C9-47D5-4A57-9B9F-B522B74FE006}" destId="{326B81D3-82AA-4A64-949B-0ACCF12C20C7}" srcOrd="3" destOrd="0" presId="urn:microsoft.com/office/officeart/2005/8/layout/vList2"/>
    <dgm:cxn modelId="{987CE145-04CA-4532-B77F-B1EC2C4AFAE6}" type="presParOf" srcId="{C272C7C9-47D5-4A57-9B9F-B522B74FE006}" destId="{8789BE2B-6274-4B9D-8875-31D95FDDF52C}" srcOrd="4" destOrd="0" presId="urn:microsoft.com/office/officeart/2005/8/layout/vList2"/>
    <dgm:cxn modelId="{1B7945EC-C06F-4CFC-9052-0EAE1059D2AE}" type="presParOf" srcId="{C272C7C9-47D5-4A57-9B9F-B522B74FE006}" destId="{F5BDEA27-6E9E-4332-9461-ACBE44D319A0}" srcOrd="5" destOrd="0" presId="urn:microsoft.com/office/officeart/2005/8/layout/vList2"/>
    <dgm:cxn modelId="{319DEB8F-3882-44F7-A4C3-57B6370F1480}" type="presParOf" srcId="{C272C7C9-47D5-4A57-9B9F-B522B74FE006}" destId="{7F6BE6D7-E535-4699-B92B-AF36AD4B4D3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612370-D8B9-4D6B-918C-855124CEAAF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3AA9DC8-3949-4ED5-A2E4-FA3E68EE273D}">
      <dgm:prSet/>
      <dgm:spPr/>
      <dgm:t>
        <a:bodyPr/>
        <a:lstStyle/>
        <a:p>
          <a:r>
            <a:rPr lang="en-US"/>
            <a:t>After head bar implant</a:t>
          </a:r>
        </a:p>
      </dgm:t>
    </dgm:pt>
    <dgm:pt modelId="{50893C81-3285-4A84-B600-47F5F6D58087}" type="parTrans" cxnId="{6A2ACE8A-9683-4707-A1FB-EB63414C66D8}">
      <dgm:prSet/>
      <dgm:spPr/>
      <dgm:t>
        <a:bodyPr/>
        <a:lstStyle/>
        <a:p>
          <a:endParaRPr lang="en-US"/>
        </a:p>
      </dgm:t>
    </dgm:pt>
    <dgm:pt modelId="{269D93BA-5C8E-4598-AA0F-6EDEA080A33E}" type="sibTrans" cxnId="{6A2ACE8A-9683-4707-A1FB-EB63414C66D8}">
      <dgm:prSet/>
      <dgm:spPr/>
      <dgm:t>
        <a:bodyPr/>
        <a:lstStyle/>
        <a:p>
          <a:endParaRPr lang="en-US"/>
        </a:p>
      </dgm:t>
    </dgm:pt>
    <dgm:pt modelId="{3EA9F570-A778-4E7F-867B-A70051A660FC}">
      <dgm:prSet/>
      <dgm:spPr/>
      <dgm:t>
        <a:bodyPr/>
        <a:lstStyle/>
        <a:p>
          <a:r>
            <a:rPr lang="en-US"/>
            <a:t>Dehydrated to no more than 80% of free drinking weight</a:t>
          </a:r>
        </a:p>
      </dgm:t>
    </dgm:pt>
    <dgm:pt modelId="{C2076D90-3CF8-442E-AF10-086981A9B91A}" type="parTrans" cxnId="{27007735-F0BC-4BB1-9D2B-BD0178BDDFD3}">
      <dgm:prSet/>
      <dgm:spPr/>
      <dgm:t>
        <a:bodyPr/>
        <a:lstStyle/>
        <a:p>
          <a:endParaRPr lang="en-US"/>
        </a:p>
      </dgm:t>
    </dgm:pt>
    <dgm:pt modelId="{6FFF9D14-E210-444B-99D7-1F96354D0C6C}" type="sibTrans" cxnId="{27007735-F0BC-4BB1-9D2B-BD0178BDDFD3}">
      <dgm:prSet/>
      <dgm:spPr/>
      <dgm:t>
        <a:bodyPr/>
        <a:lstStyle/>
        <a:p>
          <a:endParaRPr lang="en-US"/>
        </a:p>
      </dgm:t>
    </dgm:pt>
    <dgm:pt modelId="{7E57F33F-24AC-4A21-8642-40883DA342BB}">
      <dgm:prSet/>
      <dgm:spPr/>
      <dgm:t>
        <a:bodyPr/>
        <a:lstStyle/>
        <a:p>
          <a:r>
            <a:rPr lang="en-US"/>
            <a:t>Handled daily</a:t>
          </a:r>
        </a:p>
      </dgm:t>
    </dgm:pt>
    <dgm:pt modelId="{2BAC3BE5-2844-4955-8C45-C5B5725EB59D}" type="parTrans" cxnId="{57EA8E98-DA32-4C0C-8724-32480963F6FE}">
      <dgm:prSet/>
      <dgm:spPr/>
      <dgm:t>
        <a:bodyPr/>
        <a:lstStyle/>
        <a:p>
          <a:endParaRPr lang="en-US"/>
        </a:p>
      </dgm:t>
    </dgm:pt>
    <dgm:pt modelId="{7F2E572C-2124-4A9D-B28A-567003DD9ED9}" type="sibTrans" cxnId="{57EA8E98-DA32-4C0C-8724-32480963F6FE}">
      <dgm:prSet/>
      <dgm:spPr/>
      <dgm:t>
        <a:bodyPr/>
        <a:lstStyle/>
        <a:p>
          <a:endParaRPr lang="en-US"/>
        </a:p>
      </dgm:t>
    </dgm:pt>
    <dgm:pt modelId="{6D6F6AE6-9472-42F0-BB16-F1CAECA7DFB6}">
      <dgm:prSet/>
      <dgm:spPr/>
      <dgm:t>
        <a:bodyPr/>
        <a:lstStyle/>
        <a:p>
          <a:r>
            <a:rPr lang="en-US"/>
            <a:t>Habituated to head fixation in sound attenuating enclosure (5-14 days)</a:t>
          </a:r>
        </a:p>
      </dgm:t>
    </dgm:pt>
    <dgm:pt modelId="{274C2914-9840-4594-9049-16E8FD2655BC}" type="parTrans" cxnId="{3872296E-62E0-4C24-978D-14C1EAACD595}">
      <dgm:prSet/>
      <dgm:spPr/>
      <dgm:t>
        <a:bodyPr/>
        <a:lstStyle/>
        <a:p>
          <a:endParaRPr lang="en-US"/>
        </a:p>
      </dgm:t>
    </dgm:pt>
    <dgm:pt modelId="{FC7EB162-3EB6-42DA-A554-BB85F71731D9}" type="sibTrans" cxnId="{3872296E-62E0-4C24-978D-14C1EAACD595}">
      <dgm:prSet/>
      <dgm:spPr/>
      <dgm:t>
        <a:bodyPr/>
        <a:lstStyle/>
        <a:p>
          <a:endParaRPr lang="en-US"/>
        </a:p>
      </dgm:t>
    </dgm:pt>
    <dgm:pt modelId="{6F6EF914-9014-4CFB-8CEF-F41766E9A4BB}">
      <dgm:prSet/>
      <dgm:spPr/>
      <dgm:t>
        <a:bodyPr/>
        <a:lstStyle/>
        <a:p>
          <a:r>
            <a:rPr lang="en-US"/>
            <a:t>Learning measured used licks per second (fear induced suppression of licking)</a:t>
          </a:r>
        </a:p>
      </dgm:t>
    </dgm:pt>
    <dgm:pt modelId="{455CB676-DCCA-4006-80FA-965403115AF0}" type="parTrans" cxnId="{6C980B42-4F15-45DE-9F3E-802E9D506ECA}">
      <dgm:prSet/>
      <dgm:spPr/>
      <dgm:t>
        <a:bodyPr/>
        <a:lstStyle/>
        <a:p>
          <a:endParaRPr lang="en-US"/>
        </a:p>
      </dgm:t>
    </dgm:pt>
    <dgm:pt modelId="{B629BEDC-236C-4B96-9710-7247884A9069}" type="sibTrans" cxnId="{6C980B42-4F15-45DE-9F3E-802E9D506ECA}">
      <dgm:prSet/>
      <dgm:spPr/>
      <dgm:t>
        <a:bodyPr/>
        <a:lstStyle/>
        <a:p>
          <a:endParaRPr lang="en-US"/>
        </a:p>
      </dgm:t>
    </dgm:pt>
    <dgm:pt modelId="{4D4F2368-C3DD-44AC-9CD3-2BF28D03D0D8}">
      <dgm:prSet/>
      <dgm:spPr/>
      <dgm:t>
        <a:bodyPr/>
        <a:lstStyle/>
        <a:p>
          <a:r>
            <a:rPr lang="en-US"/>
            <a:t>CS+ is a mouse that is presented with a tone and with a tail shock</a:t>
          </a:r>
        </a:p>
      </dgm:t>
    </dgm:pt>
    <dgm:pt modelId="{AFA4E32E-2B92-47A8-AA8A-FFCB80F248EC}" type="parTrans" cxnId="{E652D66C-1191-492E-AADC-2ACDBE1A630A}">
      <dgm:prSet/>
      <dgm:spPr/>
      <dgm:t>
        <a:bodyPr/>
        <a:lstStyle/>
        <a:p>
          <a:endParaRPr lang="en-US"/>
        </a:p>
      </dgm:t>
    </dgm:pt>
    <dgm:pt modelId="{F80DD2C0-A007-4F7F-A34E-BA66FAD5EE19}" type="sibTrans" cxnId="{E652D66C-1191-492E-AADC-2ACDBE1A630A}">
      <dgm:prSet/>
      <dgm:spPr/>
      <dgm:t>
        <a:bodyPr/>
        <a:lstStyle/>
        <a:p>
          <a:endParaRPr lang="en-US"/>
        </a:p>
      </dgm:t>
    </dgm:pt>
    <dgm:pt modelId="{2F750DB5-CE17-4D69-8B30-8B68A17174ED}">
      <dgm:prSet/>
      <dgm:spPr/>
      <dgm:t>
        <a:bodyPr/>
        <a:lstStyle/>
        <a:p>
          <a:r>
            <a:rPr lang="en-US"/>
            <a:t>CS- presented with the tone</a:t>
          </a:r>
        </a:p>
      </dgm:t>
    </dgm:pt>
    <dgm:pt modelId="{E9BF548D-999B-430E-9562-A3D07C4995C7}" type="parTrans" cxnId="{0802EA58-9E9D-4A8F-9524-923A9B8EC941}">
      <dgm:prSet/>
      <dgm:spPr/>
      <dgm:t>
        <a:bodyPr/>
        <a:lstStyle/>
        <a:p>
          <a:endParaRPr lang="en-US"/>
        </a:p>
      </dgm:t>
    </dgm:pt>
    <dgm:pt modelId="{CC6DA29E-7713-47A6-95DA-4993A1DEFC61}" type="sibTrans" cxnId="{0802EA58-9E9D-4A8F-9524-923A9B8EC941}">
      <dgm:prSet/>
      <dgm:spPr/>
      <dgm:t>
        <a:bodyPr/>
        <a:lstStyle/>
        <a:p>
          <a:endParaRPr lang="en-US"/>
        </a:p>
      </dgm:t>
    </dgm:pt>
    <dgm:pt modelId="{12503D98-12D4-4BD5-A749-D48204649193}">
      <dgm:prSet/>
      <dgm:spPr/>
      <dgm:t>
        <a:bodyPr/>
        <a:lstStyle/>
        <a:p>
          <a:r>
            <a:rPr lang="en-US"/>
            <a:t>Ran over 4 days</a:t>
          </a:r>
        </a:p>
      </dgm:t>
    </dgm:pt>
    <dgm:pt modelId="{6ABA1B8A-B996-4C30-81A4-6DAD81D0EEE7}" type="parTrans" cxnId="{68614E88-1C3C-4CCE-AB73-28B7F7EBB673}">
      <dgm:prSet/>
      <dgm:spPr/>
      <dgm:t>
        <a:bodyPr/>
        <a:lstStyle/>
        <a:p>
          <a:endParaRPr lang="en-US"/>
        </a:p>
      </dgm:t>
    </dgm:pt>
    <dgm:pt modelId="{D490E8EA-F3DB-466D-B223-9F7787D14CBF}" type="sibTrans" cxnId="{68614E88-1C3C-4CCE-AB73-28B7F7EBB673}">
      <dgm:prSet/>
      <dgm:spPr/>
      <dgm:t>
        <a:bodyPr/>
        <a:lstStyle/>
        <a:p>
          <a:endParaRPr lang="en-US"/>
        </a:p>
      </dgm:t>
    </dgm:pt>
    <dgm:pt modelId="{A504D802-300A-4B1C-B791-1954DCF9452A}">
      <dgm:prSet/>
      <dgm:spPr/>
      <dgm:t>
        <a:bodyPr/>
        <a:lstStyle/>
        <a:p>
          <a:r>
            <a:rPr lang="en-US" dirty="0"/>
            <a:t>Day 1: four preconditioning trials</a:t>
          </a:r>
        </a:p>
      </dgm:t>
    </dgm:pt>
    <dgm:pt modelId="{5CF9BAAA-AB20-4297-A194-14018426D505}" type="parTrans" cxnId="{3FC9D36B-C455-4EAB-9D46-813604F45505}">
      <dgm:prSet/>
      <dgm:spPr/>
      <dgm:t>
        <a:bodyPr/>
        <a:lstStyle/>
        <a:p>
          <a:endParaRPr lang="en-US"/>
        </a:p>
      </dgm:t>
    </dgm:pt>
    <dgm:pt modelId="{DE297BE7-50A7-4083-AAEA-437418481A83}" type="sibTrans" cxnId="{3FC9D36B-C455-4EAB-9D46-813604F45505}">
      <dgm:prSet/>
      <dgm:spPr/>
      <dgm:t>
        <a:bodyPr/>
        <a:lstStyle/>
        <a:p>
          <a:endParaRPr lang="en-US"/>
        </a:p>
      </dgm:t>
    </dgm:pt>
    <dgm:pt modelId="{197B7130-BF47-4DEC-9075-EA79BAB74FC7}">
      <dgm:prSet/>
      <dgm:spPr/>
      <dgm:t>
        <a:bodyPr/>
        <a:lstStyle/>
        <a:p>
          <a:r>
            <a:rPr lang="en-US" dirty="0"/>
            <a:t>Day 2/3: conditioning with 10 trials </a:t>
          </a:r>
        </a:p>
      </dgm:t>
    </dgm:pt>
    <dgm:pt modelId="{1C66CEEE-2B10-4111-82CA-ABFE0136F77D}" type="parTrans" cxnId="{FE2FDD8B-0D4E-46B3-BA8E-6F12CAC1B85E}">
      <dgm:prSet/>
      <dgm:spPr/>
      <dgm:t>
        <a:bodyPr/>
        <a:lstStyle/>
        <a:p>
          <a:endParaRPr lang="en-US"/>
        </a:p>
      </dgm:t>
    </dgm:pt>
    <dgm:pt modelId="{92F858DA-8FE0-4E10-823D-011B5137F1D9}" type="sibTrans" cxnId="{FE2FDD8B-0D4E-46B3-BA8E-6F12CAC1B85E}">
      <dgm:prSet/>
      <dgm:spPr/>
      <dgm:t>
        <a:bodyPr/>
        <a:lstStyle/>
        <a:p>
          <a:endParaRPr lang="en-US"/>
        </a:p>
      </dgm:t>
    </dgm:pt>
    <dgm:pt modelId="{0474D4AD-AB12-445E-9740-43A194B77B37}">
      <dgm:prSet/>
      <dgm:spPr/>
      <dgm:t>
        <a:bodyPr/>
        <a:lstStyle/>
        <a:p>
          <a:r>
            <a:rPr lang="en-US" dirty="0"/>
            <a:t>Day 4: Combined with optogenetic led illumination</a:t>
          </a:r>
        </a:p>
      </dgm:t>
    </dgm:pt>
    <dgm:pt modelId="{22024978-4CBF-4332-86BC-9E2384EAFD38}" type="parTrans" cxnId="{32F74816-E669-48DC-BB21-5F9D368FB597}">
      <dgm:prSet/>
      <dgm:spPr/>
      <dgm:t>
        <a:bodyPr/>
        <a:lstStyle/>
        <a:p>
          <a:endParaRPr lang="en-US"/>
        </a:p>
      </dgm:t>
    </dgm:pt>
    <dgm:pt modelId="{A4A5CD1C-3673-4A0C-91BD-966072AB27F5}" type="sibTrans" cxnId="{32F74816-E669-48DC-BB21-5F9D368FB597}">
      <dgm:prSet/>
      <dgm:spPr/>
      <dgm:t>
        <a:bodyPr/>
        <a:lstStyle/>
        <a:p>
          <a:endParaRPr lang="en-US"/>
        </a:p>
      </dgm:t>
    </dgm:pt>
    <dgm:pt modelId="{75B65E17-D529-4CEB-98DA-BCBEED170CEF}">
      <dgm:prSet/>
      <dgm:spPr/>
      <dgm:t>
        <a:bodyPr/>
        <a:lstStyle/>
        <a:p>
          <a:r>
            <a:rPr lang="en-US" dirty="0"/>
            <a:t>Retrieval, habituation</a:t>
          </a:r>
        </a:p>
      </dgm:t>
    </dgm:pt>
    <dgm:pt modelId="{FBEA4A7A-6E95-4644-A2DF-388031B4DA1E}" type="parTrans" cxnId="{7981886F-0608-46D7-8AD0-15FD34A7937B}">
      <dgm:prSet/>
      <dgm:spPr/>
      <dgm:t>
        <a:bodyPr/>
        <a:lstStyle/>
        <a:p>
          <a:endParaRPr lang="en-US"/>
        </a:p>
      </dgm:t>
    </dgm:pt>
    <dgm:pt modelId="{C020F394-A38C-4AA1-8BE2-B2EFE57525B3}" type="sibTrans" cxnId="{7981886F-0608-46D7-8AD0-15FD34A7937B}">
      <dgm:prSet/>
      <dgm:spPr/>
      <dgm:t>
        <a:bodyPr/>
        <a:lstStyle/>
        <a:p>
          <a:endParaRPr lang="en-US"/>
        </a:p>
      </dgm:t>
    </dgm:pt>
    <dgm:pt modelId="{D69D81E4-7D2F-4CDB-A5AB-9817C0308113}" type="pres">
      <dgm:prSet presAssocID="{23612370-D8B9-4D6B-918C-855124CEAAF0}" presName="linear" presStyleCnt="0">
        <dgm:presLayoutVars>
          <dgm:animLvl val="lvl"/>
          <dgm:resizeHandles val="exact"/>
        </dgm:presLayoutVars>
      </dgm:prSet>
      <dgm:spPr/>
      <dgm:t>
        <a:bodyPr/>
        <a:lstStyle/>
        <a:p>
          <a:endParaRPr lang="en-US"/>
        </a:p>
      </dgm:t>
    </dgm:pt>
    <dgm:pt modelId="{B3A2186A-2764-4305-B415-19C8D89174B2}" type="pres">
      <dgm:prSet presAssocID="{63AA9DC8-3949-4ED5-A2E4-FA3E68EE273D}" presName="parentText" presStyleLbl="node1" presStyleIdx="0" presStyleCnt="2">
        <dgm:presLayoutVars>
          <dgm:chMax val="0"/>
          <dgm:bulletEnabled val="1"/>
        </dgm:presLayoutVars>
      </dgm:prSet>
      <dgm:spPr/>
      <dgm:t>
        <a:bodyPr/>
        <a:lstStyle/>
        <a:p>
          <a:endParaRPr lang="en-US"/>
        </a:p>
      </dgm:t>
    </dgm:pt>
    <dgm:pt modelId="{0443CE77-29B8-4739-BF11-323EE037CB09}" type="pres">
      <dgm:prSet presAssocID="{63AA9DC8-3949-4ED5-A2E4-FA3E68EE273D}" presName="childText" presStyleLbl="revTx" presStyleIdx="0" presStyleCnt="2">
        <dgm:presLayoutVars>
          <dgm:bulletEnabled val="1"/>
        </dgm:presLayoutVars>
      </dgm:prSet>
      <dgm:spPr/>
      <dgm:t>
        <a:bodyPr/>
        <a:lstStyle/>
        <a:p>
          <a:endParaRPr lang="en-US"/>
        </a:p>
      </dgm:t>
    </dgm:pt>
    <dgm:pt modelId="{AB8116A9-B3A4-490F-ACD1-00229AA3C759}" type="pres">
      <dgm:prSet presAssocID="{2F750DB5-CE17-4D69-8B30-8B68A17174ED}" presName="parentText" presStyleLbl="node1" presStyleIdx="1" presStyleCnt="2">
        <dgm:presLayoutVars>
          <dgm:chMax val="0"/>
          <dgm:bulletEnabled val="1"/>
        </dgm:presLayoutVars>
      </dgm:prSet>
      <dgm:spPr/>
      <dgm:t>
        <a:bodyPr/>
        <a:lstStyle/>
        <a:p>
          <a:endParaRPr lang="en-US"/>
        </a:p>
      </dgm:t>
    </dgm:pt>
    <dgm:pt modelId="{C881861B-7AD4-4C76-94A3-97050AA9EE4F}" type="pres">
      <dgm:prSet presAssocID="{2F750DB5-CE17-4D69-8B30-8B68A17174ED}" presName="childText" presStyleLbl="revTx" presStyleIdx="1" presStyleCnt="2">
        <dgm:presLayoutVars>
          <dgm:bulletEnabled val="1"/>
        </dgm:presLayoutVars>
      </dgm:prSet>
      <dgm:spPr/>
      <dgm:t>
        <a:bodyPr/>
        <a:lstStyle/>
        <a:p>
          <a:endParaRPr lang="en-US"/>
        </a:p>
      </dgm:t>
    </dgm:pt>
  </dgm:ptLst>
  <dgm:cxnLst>
    <dgm:cxn modelId="{65B0C921-A4F6-459B-BBA6-50A4B505C810}" type="presOf" srcId="{A504D802-300A-4B1C-B791-1954DCF9452A}" destId="{C881861B-7AD4-4C76-94A3-97050AA9EE4F}" srcOrd="0" destOrd="1" presId="urn:microsoft.com/office/officeart/2005/8/layout/vList2"/>
    <dgm:cxn modelId="{7FAB06D9-B270-4F7C-A855-47E30FFB4481}" type="presOf" srcId="{0474D4AD-AB12-445E-9740-43A194B77B37}" destId="{C881861B-7AD4-4C76-94A3-97050AA9EE4F}" srcOrd="0" destOrd="3" presId="urn:microsoft.com/office/officeart/2005/8/layout/vList2"/>
    <dgm:cxn modelId="{FE2FDD8B-0D4E-46B3-BA8E-6F12CAC1B85E}" srcId="{12503D98-12D4-4BD5-A749-D48204649193}" destId="{197B7130-BF47-4DEC-9075-EA79BAB74FC7}" srcOrd="1" destOrd="0" parTransId="{1C66CEEE-2B10-4111-82CA-ABFE0136F77D}" sibTransId="{92F858DA-8FE0-4E10-823D-011B5137F1D9}"/>
    <dgm:cxn modelId="{6C980B42-4F15-45DE-9F3E-802E9D506ECA}" srcId="{63AA9DC8-3949-4ED5-A2E4-FA3E68EE273D}" destId="{6F6EF914-9014-4CFB-8CEF-F41766E9A4BB}" srcOrd="3" destOrd="0" parTransId="{455CB676-DCCA-4006-80FA-965403115AF0}" sibTransId="{B629BEDC-236C-4B96-9710-7247884A9069}"/>
    <dgm:cxn modelId="{24785AFA-F4D8-44C3-B1C8-0DE18F35342A}" type="presOf" srcId="{6D6F6AE6-9472-42F0-BB16-F1CAECA7DFB6}" destId="{0443CE77-29B8-4739-BF11-323EE037CB09}" srcOrd="0" destOrd="2" presId="urn:microsoft.com/office/officeart/2005/8/layout/vList2"/>
    <dgm:cxn modelId="{68773987-055B-47F3-815D-CAD1C5D6C54E}" type="presOf" srcId="{12503D98-12D4-4BD5-A749-D48204649193}" destId="{C881861B-7AD4-4C76-94A3-97050AA9EE4F}" srcOrd="0" destOrd="0" presId="urn:microsoft.com/office/officeart/2005/8/layout/vList2"/>
    <dgm:cxn modelId="{68614E88-1C3C-4CCE-AB73-28B7F7EBB673}" srcId="{2F750DB5-CE17-4D69-8B30-8B68A17174ED}" destId="{12503D98-12D4-4BD5-A749-D48204649193}" srcOrd="0" destOrd="0" parTransId="{6ABA1B8A-B996-4C30-81A4-6DAD81D0EEE7}" sibTransId="{D490E8EA-F3DB-466D-B223-9F7787D14CBF}"/>
    <dgm:cxn modelId="{CEFA2C6A-125F-462D-B46C-C044C276511C}" type="presOf" srcId="{23612370-D8B9-4D6B-918C-855124CEAAF0}" destId="{D69D81E4-7D2F-4CDB-A5AB-9817C0308113}" srcOrd="0" destOrd="0" presId="urn:microsoft.com/office/officeart/2005/8/layout/vList2"/>
    <dgm:cxn modelId="{E652D66C-1191-492E-AADC-2ACDBE1A630A}" srcId="{63AA9DC8-3949-4ED5-A2E4-FA3E68EE273D}" destId="{4D4F2368-C3DD-44AC-9CD3-2BF28D03D0D8}" srcOrd="4" destOrd="0" parTransId="{AFA4E32E-2B92-47A8-AA8A-FFCB80F248EC}" sibTransId="{F80DD2C0-A007-4F7F-A34E-BA66FAD5EE19}"/>
    <dgm:cxn modelId="{27007735-F0BC-4BB1-9D2B-BD0178BDDFD3}" srcId="{63AA9DC8-3949-4ED5-A2E4-FA3E68EE273D}" destId="{3EA9F570-A778-4E7F-867B-A70051A660FC}" srcOrd="0" destOrd="0" parTransId="{C2076D90-3CF8-442E-AF10-086981A9B91A}" sibTransId="{6FFF9D14-E210-444B-99D7-1F96354D0C6C}"/>
    <dgm:cxn modelId="{57EA8E98-DA32-4C0C-8724-32480963F6FE}" srcId="{63AA9DC8-3949-4ED5-A2E4-FA3E68EE273D}" destId="{7E57F33F-24AC-4A21-8642-40883DA342BB}" srcOrd="1" destOrd="0" parTransId="{2BAC3BE5-2844-4955-8C45-C5B5725EB59D}" sibTransId="{7F2E572C-2124-4A9D-B28A-567003DD9ED9}"/>
    <dgm:cxn modelId="{24739B4D-FF43-43C9-9180-E6E1BA530419}" type="presOf" srcId="{3EA9F570-A778-4E7F-867B-A70051A660FC}" destId="{0443CE77-29B8-4739-BF11-323EE037CB09}" srcOrd="0" destOrd="0" presId="urn:microsoft.com/office/officeart/2005/8/layout/vList2"/>
    <dgm:cxn modelId="{3FC9D36B-C455-4EAB-9D46-813604F45505}" srcId="{12503D98-12D4-4BD5-A749-D48204649193}" destId="{A504D802-300A-4B1C-B791-1954DCF9452A}" srcOrd="0" destOrd="0" parTransId="{5CF9BAAA-AB20-4297-A194-14018426D505}" sibTransId="{DE297BE7-50A7-4083-AAEA-437418481A83}"/>
    <dgm:cxn modelId="{7981886F-0608-46D7-8AD0-15FD34A7937B}" srcId="{0474D4AD-AB12-445E-9740-43A194B77B37}" destId="{75B65E17-D529-4CEB-98DA-BCBEED170CEF}" srcOrd="0" destOrd="0" parTransId="{FBEA4A7A-6E95-4644-A2DF-388031B4DA1E}" sibTransId="{C020F394-A38C-4AA1-8BE2-B2EFE57525B3}"/>
    <dgm:cxn modelId="{28E96B99-0BC3-4C53-A420-58E7C442F569}" type="presOf" srcId="{2F750DB5-CE17-4D69-8B30-8B68A17174ED}" destId="{AB8116A9-B3A4-490F-ACD1-00229AA3C759}" srcOrd="0" destOrd="0" presId="urn:microsoft.com/office/officeart/2005/8/layout/vList2"/>
    <dgm:cxn modelId="{6A2ACE8A-9683-4707-A1FB-EB63414C66D8}" srcId="{23612370-D8B9-4D6B-918C-855124CEAAF0}" destId="{63AA9DC8-3949-4ED5-A2E4-FA3E68EE273D}" srcOrd="0" destOrd="0" parTransId="{50893C81-3285-4A84-B600-47F5F6D58087}" sibTransId="{269D93BA-5C8E-4598-AA0F-6EDEA080A33E}"/>
    <dgm:cxn modelId="{3872296E-62E0-4C24-978D-14C1EAACD595}" srcId="{63AA9DC8-3949-4ED5-A2E4-FA3E68EE273D}" destId="{6D6F6AE6-9472-42F0-BB16-F1CAECA7DFB6}" srcOrd="2" destOrd="0" parTransId="{274C2914-9840-4594-9049-16E8FD2655BC}" sibTransId="{FC7EB162-3EB6-42DA-A554-BB85F71731D9}"/>
    <dgm:cxn modelId="{32F74816-E669-48DC-BB21-5F9D368FB597}" srcId="{12503D98-12D4-4BD5-A749-D48204649193}" destId="{0474D4AD-AB12-445E-9740-43A194B77B37}" srcOrd="2" destOrd="0" parTransId="{22024978-4CBF-4332-86BC-9E2384EAFD38}" sibTransId="{A4A5CD1C-3673-4A0C-91BD-966072AB27F5}"/>
    <dgm:cxn modelId="{972AEB54-0222-4B0D-8749-622CFA4F2A86}" type="presOf" srcId="{197B7130-BF47-4DEC-9075-EA79BAB74FC7}" destId="{C881861B-7AD4-4C76-94A3-97050AA9EE4F}" srcOrd="0" destOrd="2" presId="urn:microsoft.com/office/officeart/2005/8/layout/vList2"/>
    <dgm:cxn modelId="{0802EA58-9E9D-4A8F-9524-923A9B8EC941}" srcId="{23612370-D8B9-4D6B-918C-855124CEAAF0}" destId="{2F750DB5-CE17-4D69-8B30-8B68A17174ED}" srcOrd="1" destOrd="0" parTransId="{E9BF548D-999B-430E-9562-A3D07C4995C7}" sibTransId="{CC6DA29E-7713-47A6-95DA-4993A1DEFC61}"/>
    <dgm:cxn modelId="{72051A51-D7B0-41CA-A8FA-21302FCE11EE}" type="presOf" srcId="{7E57F33F-24AC-4A21-8642-40883DA342BB}" destId="{0443CE77-29B8-4739-BF11-323EE037CB09}" srcOrd="0" destOrd="1" presId="urn:microsoft.com/office/officeart/2005/8/layout/vList2"/>
    <dgm:cxn modelId="{D95EB989-50BE-4A0C-8724-226BD83B9E3A}" type="presOf" srcId="{75B65E17-D529-4CEB-98DA-BCBEED170CEF}" destId="{C881861B-7AD4-4C76-94A3-97050AA9EE4F}" srcOrd="0" destOrd="4" presId="urn:microsoft.com/office/officeart/2005/8/layout/vList2"/>
    <dgm:cxn modelId="{E74664DA-D2D7-4057-9126-5017782015AE}" type="presOf" srcId="{4D4F2368-C3DD-44AC-9CD3-2BF28D03D0D8}" destId="{0443CE77-29B8-4739-BF11-323EE037CB09}" srcOrd="0" destOrd="4" presId="urn:microsoft.com/office/officeart/2005/8/layout/vList2"/>
    <dgm:cxn modelId="{EF7BFEA3-5526-417F-9637-0E5EF60E16A2}" type="presOf" srcId="{6F6EF914-9014-4CFB-8CEF-F41766E9A4BB}" destId="{0443CE77-29B8-4739-BF11-323EE037CB09}" srcOrd="0" destOrd="3" presId="urn:microsoft.com/office/officeart/2005/8/layout/vList2"/>
    <dgm:cxn modelId="{90E0AC7E-7DA3-4AF6-8BE3-004C3348D6B2}" type="presOf" srcId="{63AA9DC8-3949-4ED5-A2E4-FA3E68EE273D}" destId="{B3A2186A-2764-4305-B415-19C8D89174B2}" srcOrd="0" destOrd="0" presId="urn:microsoft.com/office/officeart/2005/8/layout/vList2"/>
    <dgm:cxn modelId="{D0C4E1BD-5B21-44F3-B8C1-B9363CF97D3E}" type="presParOf" srcId="{D69D81E4-7D2F-4CDB-A5AB-9817C0308113}" destId="{B3A2186A-2764-4305-B415-19C8D89174B2}" srcOrd="0" destOrd="0" presId="urn:microsoft.com/office/officeart/2005/8/layout/vList2"/>
    <dgm:cxn modelId="{F3ED8D48-155F-4638-9269-92E5F1ED2A12}" type="presParOf" srcId="{D69D81E4-7D2F-4CDB-A5AB-9817C0308113}" destId="{0443CE77-29B8-4739-BF11-323EE037CB09}" srcOrd="1" destOrd="0" presId="urn:microsoft.com/office/officeart/2005/8/layout/vList2"/>
    <dgm:cxn modelId="{C778A1A1-1159-4B37-AA86-498E1C04AE1C}" type="presParOf" srcId="{D69D81E4-7D2F-4CDB-A5AB-9817C0308113}" destId="{AB8116A9-B3A4-490F-ACD1-00229AA3C759}" srcOrd="2" destOrd="0" presId="urn:microsoft.com/office/officeart/2005/8/layout/vList2"/>
    <dgm:cxn modelId="{62E8AAAD-3A36-47FC-95CD-1D9B01DEAF85}" type="presParOf" srcId="{D69D81E4-7D2F-4CDB-A5AB-9817C0308113}" destId="{C881861B-7AD4-4C76-94A3-97050AA9EE4F}"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176181-A3B3-4167-9E57-0DC71F78E530}"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923546F2-3476-4A12-B4D6-4B59F6570E6C}">
      <dgm:prSet/>
      <dgm:spPr/>
      <dgm:t>
        <a:bodyPr/>
        <a:lstStyle/>
        <a:p>
          <a:r>
            <a:rPr lang="en-US"/>
            <a:t>To test role of auditory cortex in fear memory:</a:t>
          </a:r>
        </a:p>
      </dgm:t>
    </dgm:pt>
    <dgm:pt modelId="{216864D7-5F23-4D9C-800A-CE7D8E98B703}" type="parTrans" cxnId="{C328ED44-0EC0-4DDD-92D3-9E8BAE9C8388}">
      <dgm:prSet/>
      <dgm:spPr/>
      <dgm:t>
        <a:bodyPr/>
        <a:lstStyle/>
        <a:p>
          <a:endParaRPr lang="en-US"/>
        </a:p>
      </dgm:t>
    </dgm:pt>
    <dgm:pt modelId="{8CEF212B-43F5-466E-87FB-2D9A20049F35}" type="sibTrans" cxnId="{C328ED44-0EC0-4DDD-92D3-9E8BAE9C8388}">
      <dgm:prSet/>
      <dgm:spPr/>
      <dgm:t>
        <a:bodyPr/>
        <a:lstStyle/>
        <a:p>
          <a:endParaRPr lang="en-US"/>
        </a:p>
      </dgm:t>
    </dgm:pt>
    <dgm:pt modelId="{6EF08AC5-EEF0-4ACE-8096-CC149B8CBE26}">
      <dgm:prSet/>
      <dgm:spPr/>
      <dgm:t>
        <a:bodyPr/>
        <a:lstStyle/>
        <a:p>
          <a:r>
            <a:rPr lang="en-US"/>
            <a:t>Expressed channelrhodopsin 2 (ChR2) in cortical GABAgeric interneurons</a:t>
          </a:r>
        </a:p>
      </dgm:t>
    </dgm:pt>
    <dgm:pt modelId="{018527EB-CF41-44D6-A65B-4CF9C3680006}" type="parTrans" cxnId="{A2669C27-C0BD-4CC9-A775-314EA33C9433}">
      <dgm:prSet/>
      <dgm:spPr/>
      <dgm:t>
        <a:bodyPr/>
        <a:lstStyle/>
        <a:p>
          <a:endParaRPr lang="en-US"/>
        </a:p>
      </dgm:t>
    </dgm:pt>
    <dgm:pt modelId="{E273EFA6-A7C3-442F-911D-835D1FFE405B}" type="sibTrans" cxnId="{A2669C27-C0BD-4CC9-A775-314EA33C9433}">
      <dgm:prSet/>
      <dgm:spPr/>
      <dgm:t>
        <a:bodyPr/>
        <a:lstStyle/>
        <a:p>
          <a:endParaRPr lang="en-US"/>
        </a:p>
      </dgm:t>
    </dgm:pt>
    <dgm:pt modelId="{927597BC-5ED3-4C29-8282-B6B0472DC07E}">
      <dgm:prSet/>
      <dgm:spPr/>
      <dgm:t>
        <a:bodyPr/>
        <a:lstStyle/>
        <a:p>
          <a:r>
            <a:rPr lang="en-US"/>
            <a:t>Precise temporal control of cortical activity on trial by trial basis of each invidual mouse</a:t>
          </a:r>
        </a:p>
      </dgm:t>
    </dgm:pt>
    <dgm:pt modelId="{8E6300F7-613B-498D-952C-FF1402A6FD50}" type="parTrans" cxnId="{1B9AE755-E9FA-4AE1-83A2-5E1853011DCE}">
      <dgm:prSet/>
      <dgm:spPr/>
      <dgm:t>
        <a:bodyPr/>
        <a:lstStyle/>
        <a:p>
          <a:endParaRPr lang="en-US"/>
        </a:p>
      </dgm:t>
    </dgm:pt>
    <dgm:pt modelId="{DE0E5B05-2FC6-4AB2-A312-F191FC0A6292}" type="sibTrans" cxnId="{1B9AE755-E9FA-4AE1-83A2-5E1853011DCE}">
      <dgm:prSet/>
      <dgm:spPr/>
      <dgm:t>
        <a:bodyPr/>
        <a:lstStyle/>
        <a:p>
          <a:endParaRPr lang="en-US"/>
        </a:p>
      </dgm:t>
    </dgm:pt>
    <dgm:pt modelId="{81E4A144-2D79-48D1-8658-C427D4854E5A}">
      <dgm:prSet/>
      <dgm:spPr/>
      <dgm:t>
        <a:bodyPr/>
        <a:lstStyle/>
        <a:p>
          <a:r>
            <a:rPr lang="en-US"/>
            <a:t>Unilateral cortical LED illumination applied during presentations of the tone on the day of memory retrival </a:t>
          </a:r>
        </a:p>
      </dgm:t>
    </dgm:pt>
    <dgm:pt modelId="{6251DB81-8CF7-4B85-953A-A8136A9D75E9}" type="parTrans" cxnId="{199361FF-C8F9-4464-B7C4-7AFBA5E3E5B9}">
      <dgm:prSet/>
      <dgm:spPr/>
      <dgm:t>
        <a:bodyPr/>
        <a:lstStyle/>
        <a:p>
          <a:endParaRPr lang="en-US"/>
        </a:p>
      </dgm:t>
    </dgm:pt>
    <dgm:pt modelId="{A055653F-407F-45E0-BB02-C78F7A69CA9B}" type="sibTrans" cxnId="{199361FF-C8F9-4464-B7C4-7AFBA5E3E5B9}">
      <dgm:prSet/>
      <dgm:spPr/>
      <dgm:t>
        <a:bodyPr/>
        <a:lstStyle/>
        <a:p>
          <a:endParaRPr lang="en-US"/>
        </a:p>
      </dgm:t>
    </dgm:pt>
    <dgm:pt modelId="{4B08311E-55F2-443D-86F0-1B254D4F9895}" type="pres">
      <dgm:prSet presAssocID="{ED176181-A3B3-4167-9E57-0DC71F78E530}" presName="diagram" presStyleCnt="0">
        <dgm:presLayoutVars>
          <dgm:dir/>
          <dgm:resizeHandles val="exact"/>
        </dgm:presLayoutVars>
      </dgm:prSet>
      <dgm:spPr/>
      <dgm:t>
        <a:bodyPr/>
        <a:lstStyle/>
        <a:p>
          <a:endParaRPr lang="en-US"/>
        </a:p>
      </dgm:t>
    </dgm:pt>
    <dgm:pt modelId="{C82BCD0A-99C2-4006-9056-EF28B940EC2C}" type="pres">
      <dgm:prSet presAssocID="{923546F2-3476-4A12-B4D6-4B59F6570E6C}" presName="node" presStyleLbl="node1" presStyleIdx="0" presStyleCnt="3">
        <dgm:presLayoutVars>
          <dgm:bulletEnabled val="1"/>
        </dgm:presLayoutVars>
      </dgm:prSet>
      <dgm:spPr/>
      <dgm:t>
        <a:bodyPr/>
        <a:lstStyle/>
        <a:p>
          <a:endParaRPr lang="en-US"/>
        </a:p>
      </dgm:t>
    </dgm:pt>
    <dgm:pt modelId="{A29D4BEC-5E69-4DDD-9AC3-7709A608E7C3}" type="pres">
      <dgm:prSet presAssocID="{8CEF212B-43F5-466E-87FB-2D9A20049F35}" presName="sibTrans" presStyleCnt="0"/>
      <dgm:spPr/>
    </dgm:pt>
    <dgm:pt modelId="{62C34A12-F184-452F-9C53-486BC500E2B4}" type="pres">
      <dgm:prSet presAssocID="{927597BC-5ED3-4C29-8282-B6B0472DC07E}" presName="node" presStyleLbl="node1" presStyleIdx="1" presStyleCnt="3">
        <dgm:presLayoutVars>
          <dgm:bulletEnabled val="1"/>
        </dgm:presLayoutVars>
      </dgm:prSet>
      <dgm:spPr/>
      <dgm:t>
        <a:bodyPr/>
        <a:lstStyle/>
        <a:p>
          <a:endParaRPr lang="en-US"/>
        </a:p>
      </dgm:t>
    </dgm:pt>
    <dgm:pt modelId="{8AD59EBA-C95E-48D9-8CDB-401F921F8F08}" type="pres">
      <dgm:prSet presAssocID="{DE0E5B05-2FC6-4AB2-A312-F191FC0A6292}" presName="sibTrans" presStyleCnt="0"/>
      <dgm:spPr/>
    </dgm:pt>
    <dgm:pt modelId="{C8800A69-F08B-473C-A2A5-856D7C442C4B}" type="pres">
      <dgm:prSet presAssocID="{81E4A144-2D79-48D1-8658-C427D4854E5A}" presName="node" presStyleLbl="node1" presStyleIdx="2" presStyleCnt="3">
        <dgm:presLayoutVars>
          <dgm:bulletEnabled val="1"/>
        </dgm:presLayoutVars>
      </dgm:prSet>
      <dgm:spPr/>
      <dgm:t>
        <a:bodyPr/>
        <a:lstStyle/>
        <a:p>
          <a:endParaRPr lang="en-US"/>
        </a:p>
      </dgm:t>
    </dgm:pt>
  </dgm:ptLst>
  <dgm:cxnLst>
    <dgm:cxn modelId="{199361FF-C8F9-4464-B7C4-7AFBA5E3E5B9}" srcId="{ED176181-A3B3-4167-9E57-0DC71F78E530}" destId="{81E4A144-2D79-48D1-8658-C427D4854E5A}" srcOrd="2" destOrd="0" parTransId="{6251DB81-8CF7-4B85-953A-A8136A9D75E9}" sibTransId="{A055653F-407F-45E0-BB02-C78F7A69CA9B}"/>
    <dgm:cxn modelId="{A2669C27-C0BD-4CC9-A775-314EA33C9433}" srcId="{923546F2-3476-4A12-B4D6-4B59F6570E6C}" destId="{6EF08AC5-EEF0-4ACE-8096-CC149B8CBE26}" srcOrd="0" destOrd="0" parTransId="{018527EB-CF41-44D6-A65B-4CF9C3680006}" sibTransId="{E273EFA6-A7C3-442F-911D-835D1FFE405B}"/>
    <dgm:cxn modelId="{F60588C9-0DAE-46B0-96AE-EF79A40B7DFE}" type="presOf" srcId="{927597BC-5ED3-4C29-8282-B6B0472DC07E}" destId="{62C34A12-F184-452F-9C53-486BC500E2B4}" srcOrd="0" destOrd="0" presId="urn:microsoft.com/office/officeart/2005/8/layout/default"/>
    <dgm:cxn modelId="{C328ED44-0EC0-4DDD-92D3-9E8BAE9C8388}" srcId="{ED176181-A3B3-4167-9E57-0DC71F78E530}" destId="{923546F2-3476-4A12-B4D6-4B59F6570E6C}" srcOrd="0" destOrd="0" parTransId="{216864D7-5F23-4D9C-800A-CE7D8E98B703}" sibTransId="{8CEF212B-43F5-466E-87FB-2D9A20049F35}"/>
    <dgm:cxn modelId="{1B9AE755-E9FA-4AE1-83A2-5E1853011DCE}" srcId="{ED176181-A3B3-4167-9E57-0DC71F78E530}" destId="{927597BC-5ED3-4C29-8282-B6B0472DC07E}" srcOrd="1" destOrd="0" parTransId="{8E6300F7-613B-498D-952C-FF1402A6FD50}" sibTransId="{DE0E5B05-2FC6-4AB2-A312-F191FC0A6292}"/>
    <dgm:cxn modelId="{6C967E83-A135-4909-8BAC-7B506D207CAE}" type="presOf" srcId="{81E4A144-2D79-48D1-8658-C427D4854E5A}" destId="{C8800A69-F08B-473C-A2A5-856D7C442C4B}" srcOrd="0" destOrd="0" presId="urn:microsoft.com/office/officeart/2005/8/layout/default"/>
    <dgm:cxn modelId="{F2B261B2-6F42-415B-BD3E-82DB088ECD3B}" type="presOf" srcId="{ED176181-A3B3-4167-9E57-0DC71F78E530}" destId="{4B08311E-55F2-443D-86F0-1B254D4F9895}" srcOrd="0" destOrd="0" presId="urn:microsoft.com/office/officeart/2005/8/layout/default"/>
    <dgm:cxn modelId="{9893A4DA-4619-4E60-8E0D-F5A7C2D91756}" type="presOf" srcId="{6EF08AC5-EEF0-4ACE-8096-CC149B8CBE26}" destId="{C82BCD0A-99C2-4006-9056-EF28B940EC2C}" srcOrd="0" destOrd="1" presId="urn:microsoft.com/office/officeart/2005/8/layout/default"/>
    <dgm:cxn modelId="{B5F45B9B-C070-40BA-BBF0-41F9B607D8BF}" type="presOf" srcId="{923546F2-3476-4A12-B4D6-4B59F6570E6C}" destId="{C82BCD0A-99C2-4006-9056-EF28B940EC2C}" srcOrd="0" destOrd="0" presId="urn:microsoft.com/office/officeart/2005/8/layout/default"/>
    <dgm:cxn modelId="{99CF27B0-DF3E-463A-8632-92E090442388}" type="presParOf" srcId="{4B08311E-55F2-443D-86F0-1B254D4F9895}" destId="{C82BCD0A-99C2-4006-9056-EF28B940EC2C}" srcOrd="0" destOrd="0" presId="urn:microsoft.com/office/officeart/2005/8/layout/default"/>
    <dgm:cxn modelId="{700BD550-A561-4393-852F-45367D898B20}" type="presParOf" srcId="{4B08311E-55F2-443D-86F0-1B254D4F9895}" destId="{A29D4BEC-5E69-4DDD-9AC3-7709A608E7C3}" srcOrd="1" destOrd="0" presId="urn:microsoft.com/office/officeart/2005/8/layout/default"/>
    <dgm:cxn modelId="{7458A5B8-7717-4BCC-B239-5372B14D2471}" type="presParOf" srcId="{4B08311E-55F2-443D-86F0-1B254D4F9895}" destId="{62C34A12-F184-452F-9C53-486BC500E2B4}" srcOrd="2" destOrd="0" presId="urn:microsoft.com/office/officeart/2005/8/layout/default"/>
    <dgm:cxn modelId="{B9F663A7-43FD-413E-A130-1C70DD26B723}" type="presParOf" srcId="{4B08311E-55F2-443D-86F0-1B254D4F9895}" destId="{8AD59EBA-C95E-48D9-8CDB-401F921F8F08}" srcOrd="3" destOrd="0" presId="urn:microsoft.com/office/officeart/2005/8/layout/default"/>
    <dgm:cxn modelId="{30777EC4-603B-4EE2-AC73-C13C5DA56650}" type="presParOf" srcId="{4B08311E-55F2-443D-86F0-1B254D4F9895}" destId="{C8800A69-F08B-473C-A2A5-856D7C442C4B}"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EE91B7-1E69-46FA-BD6A-8BA4BB2CE0D5}" type="doc">
      <dgm:prSet loTypeId="urn:microsoft.com/office/officeart/2005/8/layout/default" loCatId="list" qsTypeId="urn:microsoft.com/office/officeart/2005/8/quickstyle/simple4" qsCatId="simple" csTypeId="urn:microsoft.com/office/officeart/2005/8/colors/colorful2" csCatId="colorful"/>
      <dgm:spPr/>
      <dgm:t>
        <a:bodyPr/>
        <a:lstStyle/>
        <a:p>
          <a:endParaRPr lang="en-US"/>
        </a:p>
      </dgm:t>
    </dgm:pt>
    <dgm:pt modelId="{5B2170D9-F0D8-4E73-9EB3-35D356057407}">
      <dgm:prSet/>
      <dgm:spPr/>
      <dgm:t>
        <a:bodyPr/>
        <a:lstStyle/>
        <a:p>
          <a:r>
            <a:rPr lang="en-US"/>
            <a:t>Memories include activity-dependent fast changes in CA3-CA1 synapses as a key mechanism</a:t>
          </a:r>
        </a:p>
      </dgm:t>
    </dgm:pt>
    <dgm:pt modelId="{7453803E-6DE5-4579-8B38-41B3A90DFE85}" type="parTrans" cxnId="{23497243-1AAF-4F6D-B7D4-0BB5CD2D5011}">
      <dgm:prSet/>
      <dgm:spPr/>
      <dgm:t>
        <a:bodyPr/>
        <a:lstStyle/>
        <a:p>
          <a:endParaRPr lang="en-US"/>
        </a:p>
      </dgm:t>
    </dgm:pt>
    <dgm:pt modelId="{31358BEF-5809-43B7-A72E-C22F0A7E857F}" type="sibTrans" cxnId="{23497243-1AAF-4F6D-B7D4-0BB5CD2D5011}">
      <dgm:prSet/>
      <dgm:spPr/>
      <dgm:t>
        <a:bodyPr/>
        <a:lstStyle/>
        <a:p>
          <a:endParaRPr lang="en-US"/>
        </a:p>
      </dgm:t>
    </dgm:pt>
    <dgm:pt modelId="{367DD95A-F4C0-48D7-A6B2-6EB8F9CD9B08}">
      <dgm:prSet/>
      <dgm:spPr/>
      <dgm:t>
        <a:bodyPr/>
        <a:lstStyle/>
        <a:p>
          <a:r>
            <a:rPr lang="en-US"/>
            <a:t>medial prefrontal cortex (mPFC) controls generalization of contextual fear memory during acquisition (via the nucleus reuniens of the thalamus)</a:t>
          </a:r>
        </a:p>
      </dgm:t>
    </dgm:pt>
    <dgm:pt modelId="{D3CDBC12-7DC5-4235-9CF4-5012B197AFAF}" type="parTrans" cxnId="{9FD281BD-927A-4721-907B-789B07734E69}">
      <dgm:prSet/>
      <dgm:spPr/>
      <dgm:t>
        <a:bodyPr/>
        <a:lstStyle/>
        <a:p>
          <a:endParaRPr lang="en-US"/>
        </a:p>
      </dgm:t>
    </dgm:pt>
    <dgm:pt modelId="{4364FF40-3FEE-4A19-B0B1-DCC5BA0D3A9B}" type="sibTrans" cxnId="{9FD281BD-927A-4721-907B-789B07734E69}">
      <dgm:prSet/>
      <dgm:spPr/>
      <dgm:t>
        <a:bodyPr/>
        <a:lstStyle/>
        <a:p>
          <a:endParaRPr lang="en-US"/>
        </a:p>
      </dgm:t>
    </dgm:pt>
    <dgm:pt modelId="{2A0263CF-E8D0-4B92-9529-BA6135766A89}">
      <dgm:prSet/>
      <dgm:spPr/>
      <dgm:t>
        <a:bodyPr/>
        <a:lstStyle/>
        <a:p>
          <a:r>
            <a:rPr lang="en-US"/>
            <a:t>signals to the hippocampus and also back to the mPFC</a:t>
          </a:r>
        </a:p>
      </dgm:t>
    </dgm:pt>
    <dgm:pt modelId="{702F23B0-36D2-4B34-AED4-4C000B6F83AA}" type="parTrans" cxnId="{08ED867F-E52B-489D-BC35-1F8C041318A7}">
      <dgm:prSet/>
      <dgm:spPr/>
      <dgm:t>
        <a:bodyPr/>
        <a:lstStyle/>
        <a:p>
          <a:endParaRPr lang="en-US"/>
        </a:p>
      </dgm:t>
    </dgm:pt>
    <dgm:pt modelId="{B946FA01-777B-4D31-AE68-3276322EB1C8}" type="sibTrans" cxnId="{08ED867F-E52B-489D-BC35-1F8C041318A7}">
      <dgm:prSet/>
      <dgm:spPr/>
      <dgm:t>
        <a:bodyPr/>
        <a:lstStyle/>
        <a:p>
          <a:endParaRPr lang="en-US"/>
        </a:p>
      </dgm:t>
    </dgm:pt>
    <dgm:pt modelId="{8EA989E9-77A0-4BF0-B133-689825FB359E}" type="pres">
      <dgm:prSet presAssocID="{A5EE91B7-1E69-46FA-BD6A-8BA4BB2CE0D5}" presName="diagram" presStyleCnt="0">
        <dgm:presLayoutVars>
          <dgm:dir/>
          <dgm:resizeHandles val="exact"/>
        </dgm:presLayoutVars>
      </dgm:prSet>
      <dgm:spPr/>
      <dgm:t>
        <a:bodyPr/>
        <a:lstStyle/>
        <a:p>
          <a:endParaRPr lang="en-US"/>
        </a:p>
      </dgm:t>
    </dgm:pt>
    <dgm:pt modelId="{91B52D77-53D0-43CB-B612-A34553C42633}" type="pres">
      <dgm:prSet presAssocID="{5B2170D9-F0D8-4E73-9EB3-35D356057407}" presName="node" presStyleLbl="node1" presStyleIdx="0" presStyleCnt="2">
        <dgm:presLayoutVars>
          <dgm:bulletEnabled val="1"/>
        </dgm:presLayoutVars>
      </dgm:prSet>
      <dgm:spPr/>
      <dgm:t>
        <a:bodyPr/>
        <a:lstStyle/>
        <a:p>
          <a:endParaRPr lang="en-US"/>
        </a:p>
      </dgm:t>
    </dgm:pt>
    <dgm:pt modelId="{E47F7F4F-C929-4A1F-9AE1-8A260F66257A}" type="pres">
      <dgm:prSet presAssocID="{31358BEF-5809-43B7-A72E-C22F0A7E857F}" presName="sibTrans" presStyleCnt="0"/>
      <dgm:spPr/>
    </dgm:pt>
    <dgm:pt modelId="{A6B9EEFC-3D72-4853-AF37-91D1590FA21E}" type="pres">
      <dgm:prSet presAssocID="{367DD95A-F4C0-48D7-A6B2-6EB8F9CD9B08}" presName="node" presStyleLbl="node1" presStyleIdx="1" presStyleCnt="2">
        <dgm:presLayoutVars>
          <dgm:bulletEnabled val="1"/>
        </dgm:presLayoutVars>
      </dgm:prSet>
      <dgm:spPr/>
      <dgm:t>
        <a:bodyPr/>
        <a:lstStyle/>
        <a:p>
          <a:endParaRPr lang="en-US"/>
        </a:p>
      </dgm:t>
    </dgm:pt>
  </dgm:ptLst>
  <dgm:cxnLst>
    <dgm:cxn modelId="{2E9847F3-FC65-4385-A96B-40CA9CAE938B}" type="presOf" srcId="{5B2170D9-F0D8-4E73-9EB3-35D356057407}" destId="{91B52D77-53D0-43CB-B612-A34553C42633}" srcOrd="0" destOrd="0" presId="urn:microsoft.com/office/officeart/2005/8/layout/default"/>
    <dgm:cxn modelId="{9FD281BD-927A-4721-907B-789B07734E69}" srcId="{A5EE91B7-1E69-46FA-BD6A-8BA4BB2CE0D5}" destId="{367DD95A-F4C0-48D7-A6B2-6EB8F9CD9B08}" srcOrd="1" destOrd="0" parTransId="{D3CDBC12-7DC5-4235-9CF4-5012B197AFAF}" sibTransId="{4364FF40-3FEE-4A19-B0B1-DCC5BA0D3A9B}"/>
    <dgm:cxn modelId="{23497243-1AAF-4F6D-B7D4-0BB5CD2D5011}" srcId="{A5EE91B7-1E69-46FA-BD6A-8BA4BB2CE0D5}" destId="{5B2170D9-F0D8-4E73-9EB3-35D356057407}" srcOrd="0" destOrd="0" parTransId="{7453803E-6DE5-4579-8B38-41B3A90DFE85}" sibTransId="{31358BEF-5809-43B7-A72E-C22F0A7E857F}"/>
    <dgm:cxn modelId="{08ED867F-E52B-489D-BC35-1F8C041318A7}" srcId="{367DD95A-F4C0-48D7-A6B2-6EB8F9CD9B08}" destId="{2A0263CF-E8D0-4B92-9529-BA6135766A89}" srcOrd="0" destOrd="0" parTransId="{702F23B0-36D2-4B34-AED4-4C000B6F83AA}" sibTransId="{B946FA01-777B-4D31-AE68-3276322EB1C8}"/>
    <dgm:cxn modelId="{1FF5097F-A425-40CF-8D3F-EC917AC69EA8}" type="presOf" srcId="{2A0263CF-E8D0-4B92-9529-BA6135766A89}" destId="{A6B9EEFC-3D72-4853-AF37-91D1590FA21E}" srcOrd="0" destOrd="1" presId="urn:microsoft.com/office/officeart/2005/8/layout/default"/>
    <dgm:cxn modelId="{2A6A91B3-950B-4259-8D70-076813344616}" type="presOf" srcId="{367DD95A-F4C0-48D7-A6B2-6EB8F9CD9B08}" destId="{A6B9EEFC-3D72-4853-AF37-91D1590FA21E}" srcOrd="0" destOrd="0" presId="urn:microsoft.com/office/officeart/2005/8/layout/default"/>
    <dgm:cxn modelId="{A567B056-F279-4007-9FF6-AD27AC40D512}" type="presOf" srcId="{A5EE91B7-1E69-46FA-BD6A-8BA4BB2CE0D5}" destId="{8EA989E9-77A0-4BF0-B133-689825FB359E}" srcOrd="0" destOrd="0" presId="urn:microsoft.com/office/officeart/2005/8/layout/default"/>
    <dgm:cxn modelId="{67C73721-82A5-4C4B-BA38-86918E0F2C62}" type="presParOf" srcId="{8EA989E9-77A0-4BF0-B133-689825FB359E}" destId="{91B52D77-53D0-43CB-B612-A34553C42633}" srcOrd="0" destOrd="0" presId="urn:microsoft.com/office/officeart/2005/8/layout/default"/>
    <dgm:cxn modelId="{9CEC4157-20CD-4622-AD5B-FE1E54FB5F50}" type="presParOf" srcId="{8EA989E9-77A0-4BF0-B133-689825FB359E}" destId="{E47F7F4F-C929-4A1F-9AE1-8A260F66257A}" srcOrd="1" destOrd="0" presId="urn:microsoft.com/office/officeart/2005/8/layout/default"/>
    <dgm:cxn modelId="{6AC736C3-944A-4E4D-98ED-EC0EF4B7EBC3}" type="presParOf" srcId="{8EA989E9-77A0-4BF0-B133-689825FB359E}" destId="{A6B9EEFC-3D72-4853-AF37-91D1590FA21E}"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54C565-2548-41B4-8247-1F69494D470E}"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62714FB5-3E83-45A6-941D-D6A79479B2A6}">
      <dgm:prSet/>
      <dgm:spPr/>
      <dgm:t>
        <a:bodyPr/>
        <a:lstStyle/>
        <a:p>
          <a:r>
            <a:rPr lang="en-US"/>
            <a:t>Examined if left or right CA1 regions were symmetrically required for generalization</a:t>
          </a:r>
        </a:p>
      </dgm:t>
    </dgm:pt>
    <dgm:pt modelId="{18A8DE44-641C-4B38-BB93-75491B9479FE}" type="parTrans" cxnId="{BC25FF15-3E80-4DA5-A1AD-B390F91EFCC4}">
      <dgm:prSet/>
      <dgm:spPr/>
      <dgm:t>
        <a:bodyPr/>
        <a:lstStyle/>
        <a:p>
          <a:endParaRPr lang="en-US"/>
        </a:p>
      </dgm:t>
    </dgm:pt>
    <dgm:pt modelId="{045091E7-8F9C-4188-8301-81A5D2F317A3}" type="sibTrans" cxnId="{BC25FF15-3E80-4DA5-A1AD-B390F91EFCC4}">
      <dgm:prSet/>
      <dgm:spPr/>
      <dgm:t>
        <a:bodyPr/>
        <a:lstStyle/>
        <a:p>
          <a:endParaRPr lang="en-US"/>
        </a:p>
      </dgm:t>
    </dgm:pt>
    <dgm:pt modelId="{1292FF97-9BD3-476A-A15A-83ADEC95A9DA}">
      <dgm:prSet/>
      <dgm:spPr/>
      <dgm:t>
        <a:bodyPr/>
        <a:lstStyle/>
        <a:p>
          <a:r>
            <a:rPr lang="en-US"/>
            <a:t>Injection of muscimol to inhibit left or right before retrieval tests led to identical results (impairs generalization)</a:t>
          </a:r>
        </a:p>
      </dgm:t>
    </dgm:pt>
    <dgm:pt modelId="{9936FBF7-778E-4A83-BEEF-7613BCF6A470}" type="parTrans" cxnId="{621F3C18-7053-414F-8CFD-85EBE6068AD7}">
      <dgm:prSet/>
      <dgm:spPr/>
      <dgm:t>
        <a:bodyPr/>
        <a:lstStyle/>
        <a:p>
          <a:endParaRPr lang="en-US"/>
        </a:p>
      </dgm:t>
    </dgm:pt>
    <dgm:pt modelId="{D3D1B6A3-5C21-4E90-8C61-7623E7EE32FC}" type="sibTrans" cxnId="{621F3C18-7053-414F-8CFD-85EBE6068AD7}">
      <dgm:prSet/>
      <dgm:spPr/>
      <dgm:t>
        <a:bodyPr/>
        <a:lstStyle/>
        <a:p>
          <a:endParaRPr lang="en-US"/>
        </a:p>
      </dgm:t>
    </dgm:pt>
    <dgm:pt modelId="{450C4AB3-B4CD-4DBA-873A-EF699116F2F5}">
      <dgm:prSet/>
      <dgm:spPr/>
      <dgm:t>
        <a:bodyPr/>
        <a:lstStyle/>
        <a:p>
          <a:r>
            <a:rPr lang="en-US"/>
            <a:t>Unilateral lesion of dorsal hippocampus has no effect on contextual fear memory</a:t>
          </a:r>
        </a:p>
      </dgm:t>
    </dgm:pt>
    <dgm:pt modelId="{92FE42FB-C0E8-49B5-8F7B-F06C370F6BB0}" type="parTrans" cxnId="{BD1F2826-E849-49DC-91AB-249E93FCE950}">
      <dgm:prSet/>
      <dgm:spPr/>
      <dgm:t>
        <a:bodyPr/>
        <a:lstStyle/>
        <a:p>
          <a:endParaRPr lang="en-US"/>
        </a:p>
      </dgm:t>
    </dgm:pt>
    <dgm:pt modelId="{671A4EA0-91D0-4093-A5BB-9C20350CFD72}" type="sibTrans" cxnId="{BD1F2826-E849-49DC-91AB-249E93FCE950}">
      <dgm:prSet/>
      <dgm:spPr/>
      <dgm:t>
        <a:bodyPr/>
        <a:lstStyle/>
        <a:p>
          <a:endParaRPr lang="en-US"/>
        </a:p>
      </dgm:t>
    </dgm:pt>
    <dgm:pt modelId="{E36F0A21-90A7-4BF7-B7EC-49586CC582AC}">
      <dgm:prSet/>
      <dgm:spPr/>
      <dgm:t>
        <a:bodyPr/>
        <a:lstStyle/>
        <a:p>
          <a:r>
            <a:rPr lang="en-US"/>
            <a:t>Generalization requires bilateral CA1 activity </a:t>
          </a:r>
        </a:p>
      </dgm:t>
    </dgm:pt>
    <dgm:pt modelId="{9C7B4DFE-1457-470F-923C-E57B9999F517}" type="parTrans" cxnId="{BFA8CBC5-7C8C-474A-B14C-A51D9B05AFC2}">
      <dgm:prSet/>
      <dgm:spPr/>
      <dgm:t>
        <a:bodyPr/>
        <a:lstStyle/>
        <a:p>
          <a:endParaRPr lang="en-US"/>
        </a:p>
      </dgm:t>
    </dgm:pt>
    <dgm:pt modelId="{380ECF2C-F7C0-495A-9B80-C4BBDAE49C39}" type="sibTrans" cxnId="{BFA8CBC5-7C8C-474A-B14C-A51D9B05AFC2}">
      <dgm:prSet/>
      <dgm:spPr/>
      <dgm:t>
        <a:bodyPr/>
        <a:lstStyle/>
        <a:p>
          <a:endParaRPr lang="en-US"/>
        </a:p>
      </dgm:t>
    </dgm:pt>
    <dgm:pt modelId="{27E0D15B-E98D-4C62-A508-C712984CD530}">
      <dgm:prSet/>
      <dgm:spPr/>
      <dgm:t>
        <a:bodyPr/>
        <a:lstStyle/>
        <a:p>
          <a:r>
            <a:rPr lang="en-US"/>
            <a:t>Means that dorsal hippocampus commissure is critical (DHC)</a:t>
          </a:r>
        </a:p>
      </dgm:t>
    </dgm:pt>
    <dgm:pt modelId="{74D9C2D9-AF24-4AC2-8B37-A879357C418C}" type="parTrans" cxnId="{3DBF140E-F3DB-49C2-B37B-7C5C2C052E82}">
      <dgm:prSet/>
      <dgm:spPr/>
      <dgm:t>
        <a:bodyPr/>
        <a:lstStyle/>
        <a:p>
          <a:endParaRPr lang="en-US"/>
        </a:p>
      </dgm:t>
    </dgm:pt>
    <dgm:pt modelId="{4BD7782C-2A79-4D35-A7CC-338508D4C19C}" type="sibTrans" cxnId="{3DBF140E-F3DB-49C2-B37B-7C5C2C052E82}">
      <dgm:prSet/>
      <dgm:spPr/>
      <dgm:t>
        <a:bodyPr/>
        <a:lstStyle/>
        <a:p>
          <a:endParaRPr lang="en-US"/>
        </a:p>
      </dgm:t>
    </dgm:pt>
    <dgm:pt modelId="{610BBEA4-4CCD-4322-8896-25460337DC60}">
      <dgm:prSet/>
      <dgm:spPr/>
      <dgm:t>
        <a:bodyPr/>
        <a:lstStyle/>
        <a:p>
          <a:r>
            <a:rPr lang="en-US"/>
            <a:t>Highly preserved in mammals</a:t>
          </a:r>
        </a:p>
      </dgm:t>
    </dgm:pt>
    <dgm:pt modelId="{4A0DDD1E-F088-45E5-BA86-FFEF2121CE86}" type="parTrans" cxnId="{B157536C-764D-4EF9-9B8D-25D2422354D2}">
      <dgm:prSet/>
      <dgm:spPr/>
      <dgm:t>
        <a:bodyPr/>
        <a:lstStyle/>
        <a:p>
          <a:endParaRPr lang="en-US"/>
        </a:p>
      </dgm:t>
    </dgm:pt>
    <dgm:pt modelId="{19041ACB-90C7-4B6E-AE71-4CA386EB75F1}" type="sibTrans" cxnId="{B157536C-764D-4EF9-9B8D-25D2422354D2}">
      <dgm:prSet/>
      <dgm:spPr/>
      <dgm:t>
        <a:bodyPr/>
        <a:lstStyle/>
        <a:p>
          <a:endParaRPr lang="en-US"/>
        </a:p>
      </dgm:t>
    </dgm:pt>
    <dgm:pt modelId="{37519B16-2C2F-4F2B-960F-9879866CE3CB}">
      <dgm:prSet/>
      <dgm:spPr/>
      <dgm:t>
        <a:bodyPr/>
        <a:lstStyle/>
        <a:p>
          <a:r>
            <a:rPr lang="en-US"/>
            <a:t>Believed to be functional in humans as well</a:t>
          </a:r>
        </a:p>
      </dgm:t>
    </dgm:pt>
    <dgm:pt modelId="{F9B72DB5-B09F-4763-AFF0-35703295B9B6}" type="parTrans" cxnId="{A25CDB23-FBB6-4A2D-A93F-90933976DD37}">
      <dgm:prSet/>
      <dgm:spPr/>
      <dgm:t>
        <a:bodyPr/>
        <a:lstStyle/>
        <a:p>
          <a:endParaRPr lang="en-US"/>
        </a:p>
      </dgm:t>
    </dgm:pt>
    <dgm:pt modelId="{325BEC85-8D8E-4D47-83FD-99F73AF4270A}" type="sibTrans" cxnId="{A25CDB23-FBB6-4A2D-A93F-90933976DD37}">
      <dgm:prSet/>
      <dgm:spPr/>
      <dgm:t>
        <a:bodyPr/>
        <a:lstStyle/>
        <a:p>
          <a:endParaRPr lang="en-US"/>
        </a:p>
      </dgm:t>
    </dgm:pt>
    <dgm:pt modelId="{70CF70AC-7B0C-474A-97F5-917029020CA7}" type="pres">
      <dgm:prSet presAssocID="{A054C565-2548-41B4-8247-1F69494D470E}" presName="linear" presStyleCnt="0">
        <dgm:presLayoutVars>
          <dgm:animLvl val="lvl"/>
          <dgm:resizeHandles val="exact"/>
        </dgm:presLayoutVars>
      </dgm:prSet>
      <dgm:spPr/>
      <dgm:t>
        <a:bodyPr/>
        <a:lstStyle/>
        <a:p>
          <a:endParaRPr lang="en-US"/>
        </a:p>
      </dgm:t>
    </dgm:pt>
    <dgm:pt modelId="{3B4923E2-374D-4F9A-BF8E-CAA86E1B85F7}" type="pres">
      <dgm:prSet presAssocID="{62714FB5-3E83-45A6-941D-D6A79479B2A6}" presName="parentText" presStyleLbl="node1" presStyleIdx="0" presStyleCnt="2">
        <dgm:presLayoutVars>
          <dgm:chMax val="0"/>
          <dgm:bulletEnabled val="1"/>
        </dgm:presLayoutVars>
      </dgm:prSet>
      <dgm:spPr/>
      <dgm:t>
        <a:bodyPr/>
        <a:lstStyle/>
        <a:p>
          <a:endParaRPr lang="en-US"/>
        </a:p>
      </dgm:t>
    </dgm:pt>
    <dgm:pt modelId="{6D751746-0212-4560-96E2-CE00647D558F}" type="pres">
      <dgm:prSet presAssocID="{62714FB5-3E83-45A6-941D-D6A79479B2A6}" presName="childText" presStyleLbl="revTx" presStyleIdx="0" presStyleCnt="2">
        <dgm:presLayoutVars>
          <dgm:bulletEnabled val="1"/>
        </dgm:presLayoutVars>
      </dgm:prSet>
      <dgm:spPr/>
      <dgm:t>
        <a:bodyPr/>
        <a:lstStyle/>
        <a:p>
          <a:endParaRPr lang="en-US"/>
        </a:p>
      </dgm:t>
    </dgm:pt>
    <dgm:pt modelId="{A0008974-02C0-4C6B-B00E-05126F676BD1}" type="pres">
      <dgm:prSet presAssocID="{E36F0A21-90A7-4BF7-B7EC-49586CC582AC}" presName="parentText" presStyleLbl="node1" presStyleIdx="1" presStyleCnt="2">
        <dgm:presLayoutVars>
          <dgm:chMax val="0"/>
          <dgm:bulletEnabled val="1"/>
        </dgm:presLayoutVars>
      </dgm:prSet>
      <dgm:spPr/>
      <dgm:t>
        <a:bodyPr/>
        <a:lstStyle/>
        <a:p>
          <a:endParaRPr lang="en-US"/>
        </a:p>
      </dgm:t>
    </dgm:pt>
    <dgm:pt modelId="{5F297350-597D-44F2-AF7F-3B0DADE70143}" type="pres">
      <dgm:prSet presAssocID="{E36F0A21-90A7-4BF7-B7EC-49586CC582AC}" presName="childText" presStyleLbl="revTx" presStyleIdx="1" presStyleCnt="2">
        <dgm:presLayoutVars>
          <dgm:bulletEnabled val="1"/>
        </dgm:presLayoutVars>
      </dgm:prSet>
      <dgm:spPr/>
      <dgm:t>
        <a:bodyPr/>
        <a:lstStyle/>
        <a:p>
          <a:endParaRPr lang="en-US"/>
        </a:p>
      </dgm:t>
    </dgm:pt>
  </dgm:ptLst>
  <dgm:cxnLst>
    <dgm:cxn modelId="{DFC1C519-FF6A-4391-8692-1CA8F7019307}" type="presOf" srcId="{62714FB5-3E83-45A6-941D-D6A79479B2A6}" destId="{3B4923E2-374D-4F9A-BF8E-CAA86E1B85F7}" srcOrd="0" destOrd="0" presId="urn:microsoft.com/office/officeart/2005/8/layout/vList2"/>
    <dgm:cxn modelId="{E2620C3A-71E5-439A-870A-7438578645CA}" type="presOf" srcId="{27E0D15B-E98D-4C62-A508-C712984CD530}" destId="{5F297350-597D-44F2-AF7F-3B0DADE70143}" srcOrd="0" destOrd="0" presId="urn:microsoft.com/office/officeart/2005/8/layout/vList2"/>
    <dgm:cxn modelId="{BC25FF15-3E80-4DA5-A1AD-B390F91EFCC4}" srcId="{A054C565-2548-41B4-8247-1F69494D470E}" destId="{62714FB5-3E83-45A6-941D-D6A79479B2A6}" srcOrd="0" destOrd="0" parTransId="{18A8DE44-641C-4B38-BB93-75491B9479FE}" sibTransId="{045091E7-8F9C-4188-8301-81A5D2F317A3}"/>
    <dgm:cxn modelId="{F304409A-ED7D-4235-BFBE-C025513E34C3}" type="presOf" srcId="{A054C565-2548-41B4-8247-1F69494D470E}" destId="{70CF70AC-7B0C-474A-97F5-917029020CA7}" srcOrd="0" destOrd="0" presId="urn:microsoft.com/office/officeart/2005/8/layout/vList2"/>
    <dgm:cxn modelId="{BFA8CBC5-7C8C-474A-B14C-A51D9B05AFC2}" srcId="{A054C565-2548-41B4-8247-1F69494D470E}" destId="{E36F0A21-90A7-4BF7-B7EC-49586CC582AC}" srcOrd="1" destOrd="0" parTransId="{9C7B4DFE-1457-470F-923C-E57B9999F517}" sibTransId="{380ECF2C-F7C0-495A-9B80-C4BBDAE49C39}"/>
    <dgm:cxn modelId="{51FCCFE7-96B6-4B8E-ADE6-4A1D25661D9C}" type="presOf" srcId="{450C4AB3-B4CD-4DBA-873A-EF699116F2F5}" destId="{6D751746-0212-4560-96E2-CE00647D558F}" srcOrd="0" destOrd="1" presId="urn:microsoft.com/office/officeart/2005/8/layout/vList2"/>
    <dgm:cxn modelId="{7F7E4EA4-1176-4FD6-AAA2-5488B906287C}" type="presOf" srcId="{610BBEA4-4CCD-4322-8896-25460337DC60}" destId="{5F297350-597D-44F2-AF7F-3B0DADE70143}" srcOrd="0" destOrd="1" presId="urn:microsoft.com/office/officeart/2005/8/layout/vList2"/>
    <dgm:cxn modelId="{B157536C-764D-4EF9-9B8D-25D2422354D2}" srcId="{27E0D15B-E98D-4C62-A508-C712984CD530}" destId="{610BBEA4-4CCD-4322-8896-25460337DC60}" srcOrd="0" destOrd="0" parTransId="{4A0DDD1E-F088-45E5-BA86-FFEF2121CE86}" sibTransId="{19041ACB-90C7-4B6E-AE71-4CA386EB75F1}"/>
    <dgm:cxn modelId="{A25CDB23-FBB6-4A2D-A93F-90933976DD37}" srcId="{27E0D15B-E98D-4C62-A508-C712984CD530}" destId="{37519B16-2C2F-4F2B-960F-9879866CE3CB}" srcOrd="1" destOrd="0" parTransId="{F9B72DB5-B09F-4763-AFF0-35703295B9B6}" sibTransId="{325BEC85-8D8E-4D47-83FD-99F73AF4270A}"/>
    <dgm:cxn modelId="{BD1F2826-E849-49DC-91AB-249E93FCE950}" srcId="{62714FB5-3E83-45A6-941D-D6A79479B2A6}" destId="{450C4AB3-B4CD-4DBA-873A-EF699116F2F5}" srcOrd="1" destOrd="0" parTransId="{92FE42FB-C0E8-49B5-8F7B-F06C370F6BB0}" sibTransId="{671A4EA0-91D0-4093-A5BB-9C20350CFD72}"/>
    <dgm:cxn modelId="{3DBF140E-F3DB-49C2-B37B-7C5C2C052E82}" srcId="{E36F0A21-90A7-4BF7-B7EC-49586CC582AC}" destId="{27E0D15B-E98D-4C62-A508-C712984CD530}" srcOrd="0" destOrd="0" parTransId="{74D9C2D9-AF24-4AC2-8B37-A879357C418C}" sibTransId="{4BD7782C-2A79-4D35-A7CC-338508D4C19C}"/>
    <dgm:cxn modelId="{AECA296C-0251-4C08-A3D6-75417AFC00BA}" type="presOf" srcId="{1292FF97-9BD3-476A-A15A-83ADEC95A9DA}" destId="{6D751746-0212-4560-96E2-CE00647D558F}" srcOrd="0" destOrd="0" presId="urn:microsoft.com/office/officeart/2005/8/layout/vList2"/>
    <dgm:cxn modelId="{CB4D53C3-5B03-4250-AB8C-E5C053FEA43A}" type="presOf" srcId="{37519B16-2C2F-4F2B-960F-9879866CE3CB}" destId="{5F297350-597D-44F2-AF7F-3B0DADE70143}" srcOrd="0" destOrd="2" presId="urn:microsoft.com/office/officeart/2005/8/layout/vList2"/>
    <dgm:cxn modelId="{621F3C18-7053-414F-8CFD-85EBE6068AD7}" srcId="{62714FB5-3E83-45A6-941D-D6A79479B2A6}" destId="{1292FF97-9BD3-476A-A15A-83ADEC95A9DA}" srcOrd="0" destOrd="0" parTransId="{9936FBF7-778E-4A83-BEEF-7613BCF6A470}" sibTransId="{D3D1B6A3-5C21-4E90-8C61-7623E7EE32FC}"/>
    <dgm:cxn modelId="{6847F4AD-A0E3-4E59-ABC9-8F2C145E85E2}" type="presOf" srcId="{E36F0A21-90A7-4BF7-B7EC-49586CC582AC}" destId="{A0008974-02C0-4C6B-B00E-05126F676BD1}" srcOrd="0" destOrd="0" presId="urn:microsoft.com/office/officeart/2005/8/layout/vList2"/>
    <dgm:cxn modelId="{1B7B93CE-D5D4-4B33-9B1B-4D50246D4C13}" type="presParOf" srcId="{70CF70AC-7B0C-474A-97F5-917029020CA7}" destId="{3B4923E2-374D-4F9A-BF8E-CAA86E1B85F7}" srcOrd="0" destOrd="0" presId="urn:microsoft.com/office/officeart/2005/8/layout/vList2"/>
    <dgm:cxn modelId="{70EAA3FF-0CFA-45BD-ACC6-D801F3083E49}" type="presParOf" srcId="{70CF70AC-7B0C-474A-97F5-917029020CA7}" destId="{6D751746-0212-4560-96E2-CE00647D558F}" srcOrd="1" destOrd="0" presId="urn:microsoft.com/office/officeart/2005/8/layout/vList2"/>
    <dgm:cxn modelId="{767480C5-D4ED-4966-8CE5-77C2C17AF38D}" type="presParOf" srcId="{70CF70AC-7B0C-474A-97F5-917029020CA7}" destId="{A0008974-02C0-4C6B-B00E-05126F676BD1}" srcOrd="2" destOrd="0" presId="urn:microsoft.com/office/officeart/2005/8/layout/vList2"/>
    <dgm:cxn modelId="{47FC8439-1432-4070-B3F7-92C501222802}" type="presParOf" srcId="{70CF70AC-7B0C-474A-97F5-917029020CA7}" destId="{5F297350-597D-44F2-AF7F-3B0DADE70143}"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CBA1E0-CACE-4D16-A4C6-9015DCDF458C}" type="doc">
      <dgm:prSet loTypeId="urn:microsoft.com/office/officeart/2005/8/layout/vList5" loCatId="list" qsTypeId="urn:microsoft.com/office/officeart/2005/8/quickstyle/simple4" qsCatId="simple" csTypeId="urn:microsoft.com/office/officeart/2005/8/colors/colorful2" csCatId="colorful"/>
      <dgm:spPr/>
      <dgm:t>
        <a:bodyPr/>
        <a:lstStyle/>
        <a:p>
          <a:endParaRPr lang="en-US"/>
        </a:p>
      </dgm:t>
    </dgm:pt>
    <dgm:pt modelId="{51A6C129-910D-4950-B4F0-1B235E27110E}">
      <dgm:prSet/>
      <dgm:spPr/>
      <dgm:t>
        <a:bodyPr/>
        <a:lstStyle/>
        <a:p>
          <a:r>
            <a:rPr lang="en-US"/>
            <a:t>RV-dG-GFP injected directly into midline</a:t>
          </a:r>
        </a:p>
      </dgm:t>
    </dgm:pt>
    <dgm:pt modelId="{425BFB98-FA09-4A4F-8FBE-F8CA1B499379}" type="parTrans" cxnId="{C8F7EE02-DBD2-4746-BB7B-780B9D761A75}">
      <dgm:prSet/>
      <dgm:spPr/>
      <dgm:t>
        <a:bodyPr/>
        <a:lstStyle/>
        <a:p>
          <a:endParaRPr lang="en-US"/>
        </a:p>
      </dgm:t>
    </dgm:pt>
    <dgm:pt modelId="{1D917D64-F820-4D75-B269-E636A6D41045}" type="sibTrans" cxnId="{C8F7EE02-DBD2-4746-BB7B-780B9D761A75}">
      <dgm:prSet/>
      <dgm:spPr/>
      <dgm:t>
        <a:bodyPr/>
        <a:lstStyle/>
        <a:p>
          <a:endParaRPr lang="en-US"/>
        </a:p>
      </dgm:t>
    </dgm:pt>
    <dgm:pt modelId="{673879F1-4F01-4667-B97C-E729AC6D8CA7}">
      <dgm:prSet/>
      <dgm:spPr/>
      <dgm:t>
        <a:bodyPr/>
        <a:lstStyle/>
        <a:p>
          <a:r>
            <a:rPr lang="en-US"/>
            <a:t>Even conncetions between ipsCA1 and conCA1</a:t>
          </a:r>
        </a:p>
      </dgm:t>
    </dgm:pt>
    <dgm:pt modelId="{90860ABE-FB16-4190-A849-DD353C74540B}" type="parTrans" cxnId="{D8E7EF28-7D2D-44B9-82F3-CDFC6009ECC8}">
      <dgm:prSet/>
      <dgm:spPr/>
      <dgm:t>
        <a:bodyPr/>
        <a:lstStyle/>
        <a:p>
          <a:endParaRPr lang="en-US"/>
        </a:p>
      </dgm:t>
    </dgm:pt>
    <dgm:pt modelId="{7FC138B7-7E80-464B-B7FE-2BEA7D60BF33}" type="sibTrans" cxnId="{D8E7EF28-7D2D-44B9-82F3-CDFC6009ECC8}">
      <dgm:prSet/>
      <dgm:spPr/>
      <dgm:t>
        <a:bodyPr/>
        <a:lstStyle/>
        <a:p>
          <a:endParaRPr lang="en-US"/>
        </a:p>
      </dgm:t>
    </dgm:pt>
    <dgm:pt modelId="{974FA412-1F1E-400F-9B61-E31E79135485}">
      <dgm:prSet/>
      <dgm:spPr/>
      <dgm:t>
        <a:bodyPr/>
        <a:lstStyle/>
        <a:p>
          <a:r>
            <a:rPr lang="en-US"/>
            <a:t>Covered bilateral CA1 region as a whole</a:t>
          </a:r>
        </a:p>
      </dgm:t>
    </dgm:pt>
    <dgm:pt modelId="{EAEB1593-8A87-44F5-B013-1EC818C3658A}" type="parTrans" cxnId="{B9829AC7-8906-4E5E-BB29-35F3843597A4}">
      <dgm:prSet/>
      <dgm:spPr/>
      <dgm:t>
        <a:bodyPr/>
        <a:lstStyle/>
        <a:p>
          <a:endParaRPr lang="en-US"/>
        </a:p>
      </dgm:t>
    </dgm:pt>
    <dgm:pt modelId="{0ACB67A4-10FA-4F2F-A02E-B3A07461AE94}" type="sibTrans" cxnId="{B9829AC7-8906-4E5E-BB29-35F3843597A4}">
      <dgm:prSet/>
      <dgm:spPr/>
      <dgm:t>
        <a:bodyPr/>
        <a:lstStyle/>
        <a:p>
          <a:endParaRPr lang="en-US"/>
        </a:p>
      </dgm:t>
    </dgm:pt>
    <dgm:pt modelId="{03973EC6-71BE-4516-952B-CFD1F90A8D49}">
      <dgm:prSet/>
      <dgm:spPr/>
      <dgm:t>
        <a:bodyPr/>
        <a:lstStyle/>
        <a:p>
          <a:r>
            <a:rPr lang="en-US"/>
            <a:t>RV-dG-GFP injected into ipsCA1 stratum</a:t>
          </a:r>
        </a:p>
      </dgm:t>
    </dgm:pt>
    <dgm:pt modelId="{8DB385B2-0A1D-4B2B-977B-D062932F8675}" type="parTrans" cxnId="{37D81DD4-E3AC-4832-8B56-0AC4C32E6AB7}">
      <dgm:prSet/>
      <dgm:spPr/>
      <dgm:t>
        <a:bodyPr/>
        <a:lstStyle/>
        <a:p>
          <a:endParaRPr lang="en-US"/>
        </a:p>
      </dgm:t>
    </dgm:pt>
    <dgm:pt modelId="{F29B8D3A-B1E8-4BE3-94B4-0A5EC63B6D20}" type="sibTrans" cxnId="{37D81DD4-E3AC-4832-8B56-0AC4C32E6AB7}">
      <dgm:prSet/>
      <dgm:spPr/>
      <dgm:t>
        <a:bodyPr/>
        <a:lstStyle/>
        <a:p>
          <a:endParaRPr lang="en-US"/>
        </a:p>
      </dgm:t>
    </dgm:pt>
    <dgm:pt modelId="{ACCFAA70-BFF1-4D3B-B534-1AF70AFCC113}">
      <dgm:prSet/>
      <dgm:spPr/>
      <dgm:t>
        <a:bodyPr/>
        <a:lstStyle/>
        <a:p>
          <a:r>
            <a:rPr lang="en-US"/>
            <a:t>Neurons found in ipsCA3 and conCA3, but not CA1</a:t>
          </a:r>
        </a:p>
      </dgm:t>
    </dgm:pt>
    <dgm:pt modelId="{5AD4E1F8-E585-4B2A-9B17-C03A607A7185}" type="parTrans" cxnId="{A8975FDB-B2AB-4B34-AA2B-D7FA3F7211E3}">
      <dgm:prSet/>
      <dgm:spPr/>
      <dgm:t>
        <a:bodyPr/>
        <a:lstStyle/>
        <a:p>
          <a:endParaRPr lang="en-US"/>
        </a:p>
      </dgm:t>
    </dgm:pt>
    <dgm:pt modelId="{9516F104-9942-4F9F-809B-469A19D43F18}" type="sibTrans" cxnId="{A8975FDB-B2AB-4B34-AA2B-D7FA3F7211E3}">
      <dgm:prSet/>
      <dgm:spPr/>
      <dgm:t>
        <a:bodyPr/>
        <a:lstStyle/>
        <a:p>
          <a:endParaRPr lang="en-US"/>
        </a:p>
      </dgm:t>
    </dgm:pt>
    <dgm:pt modelId="{3F132EE4-9771-40B0-9D41-5AB25919ABD7}">
      <dgm:prSet/>
      <dgm:spPr/>
      <dgm:t>
        <a:bodyPr/>
        <a:lstStyle/>
        <a:p>
          <a:r>
            <a:rPr lang="en-US"/>
            <a:t>ipasCA1 </a:t>
          </a:r>
        </a:p>
      </dgm:t>
    </dgm:pt>
    <dgm:pt modelId="{D03CDA38-A492-4F92-9DD0-440B93808C08}" type="parTrans" cxnId="{938E8B94-7B15-4525-910C-E04426FDEC7A}">
      <dgm:prSet/>
      <dgm:spPr/>
      <dgm:t>
        <a:bodyPr/>
        <a:lstStyle/>
        <a:p>
          <a:endParaRPr lang="en-US"/>
        </a:p>
      </dgm:t>
    </dgm:pt>
    <dgm:pt modelId="{A9D733C9-6042-4AAC-8162-294FD4676B17}" type="sibTrans" cxnId="{938E8B94-7B15-4525-910C-E04426FDEC7A}">
      <dgm:prSet/>
      <dgm:spPr/>
      <dgm:t>
        <a:bodyPr/>
        <a:lstStyle/>
        <a:p>
          <a:endParaRPr lang="en-US"/>
        </a:p>
      </dgm:t>
    </dgm:pt>
    <dgm:pt modelId="{0AD1AEB7-D972-4DF4-B2F3-113CBBA40D5D}">
      <dgm:prSet/>
      <dgm:spPr/>
      <dgm:t>
        <a:bodyPr/>
        <a:lstStyle/>
        <a:p>
          <a:r>
            <a:rPr lang="en-US"/>
            <a:t>Receives bilateral input of CA3 at stratum</a:t>
          </a:r>
        </a:p>
      </dgm:t>
    </dgm:pt>
    <dgm:pt modelId="{AFD6E522-28A2-4B19-874F-FC44BB1B25CE}" type="parTrans" cxnId="{73DF7212-0AB5-4E82-873F-1AACFDC268BE}">
      <dgm:prSet/>
      <dgm:spPr/>
      <dgm:t>
        <a:bodyPr/>
        <a:lstStyle/>
        <a:p>
          <a:endParaRPr lang="en-US"/>
        </a:p>
      </dgm:t>
    </dgm:pt>
    <dgm:pt modelId="{C278CAEA-C429-4C93-907F-C770B6C665BD}" type="sibTrans" cxnId="{73DF7212-0AB5-4E82-873F-1AACFDC268BE}">
      <dgm:prSet/>
      <dgm:spPr/>
      <dgm:t>
        <a:bodyPr/>
        <a:lstStyle/>
        <a:p>
          <a:endParaRPr lang="en-US"/>
        </a:p>
      </dgm:t>
    </dgm:pt>
    <dgm:pt modelId="{81ADAA0E-BE7E-48D6-8FFD-6295DEDC103F}">
      <dgm:prSet/>
      <dgm:spPr/>
      <dgm:t>
        <a:bodyPr/>
        <a:lstStyle/>
        <a:p>
          <a:r>
            <a:rPr lang="en-US"/>
            <a:t>Can only sense conCA1 at stratum</a:t>
          </a:r>
        </a:p>
      </dgm:t>
    </dgm:pt>
    <dgm:pt modelId="{2E06329C-DBB3-49EA-9B43-4EC3DB601BCD}" type="parTrans" cxnId="{17C9E75A-3B40-4658-A580-4A5B399B3A73}">
      <dgm:prSet/>
      <dgm:spPr/>
      <dgm:t>
        <a:bodyPr/>
        <a:lstStyle/>
        <a:p>
          <a:endParaRPr lang="en-US"/>
        </a:p>
      </dgm:t>
    </dgm:pt>
    <dgm:pt modelId="{F9A3B788-1CB6-4656-9888-AC324819E6FB}" type="sibTrans" cxnId="{17C9E75A-3B40-4658-A580-4A5B399B3A73}">
      <dgm:prSet/>
      <dgm:spPr/>
      <dgm:t>
        <a:bodyPr/>
        <a:lstStyle/>
        <a:p>
          <a:endParaRPr lang="en-US"/>
        </a:p>
      </dgm:t>
    </dgm:pt>
    <dgm:pt modelId="{D62B5759-B6D3-4705-B850-C433A9854F70}" type="pres">
      <dgm:prSet presAssocID="{0ACBA1E0-CACE-4D16-A4C6-9015DCDF458C}" presName="Name0" presStyleCnt="0">
        <dgm:presLayoutVars>
          <dgm:dir/>
          <dgm:animLvl val="lvl"/>
          <dgm:resizeHandles val="exact"/>
        </dgm:presLayoutVars>
      </dgm:prSet>
      <dgm:spPr/>
      <dgm:t>
        <a:bodyPr/>
        <a:lstStyle/>
        <a:p>
          <a:endParaRPr lang="en-US"/>
        </a:p>
      </dgm:t>
    </dgm:pt>
    <dgm:pt modelId="{093ED2C3-9D37-444E-9892-B84220708089}" type="pres">
      <dgm:prSet presAssocID="{51A6C129-910D-4950-B4F0-1B235E27110E}" presName="linNode" presStyleCnt="0"/>
      <dgm:spPr/>
    </dgm:pt>
    <dgm:pt modelId="{7EB6A195-2E17-4CD4-B798-2C4C80A3EC93}" type="pres">
      <dgm:prSet presAssocID="{51A6C129-910D-4950-B4F0-1B235E27110E}" presName="parentText" presStyleLbl="node1" presStyleIdx="0" presStyleCnt="3">
        <dgm:presLayoutVars>
          <dgm:chMax val="1"/>
          <dgm:bulletEnabled val="1"/>
        </dgm:presLayoutVars>
      </dgm:prSet>
      <dgm:spPr/>
      <dgm:t>
        <a:bodyPr/>
        <a:lstStyle/>
        <a:p>
          <a:endParaRPr lang="en-US"/>
        </a:p>
      </dgm:t>
    </dgm:pt>
    <dgm:pt modelId="{232900D3-9C38-4C08-9BF1-45D0AEA05E3C}" type="pres">
      <dgm:prSet presAssocID="{51A6C129-910D-4950-B4F0-1B235E27110E}" presName="descendantText" presStyleLbl="alignAccFollowNode1" presStyleIdx="0" presStyleCnt="3">
        <dgm:presLayoutVars>
          <dgm:bulletEnabled val="1"/>
        </dgm:presLayoutVars>
      </dgm:prSet>
      <dgm:spPr/>
      <dgm:t>
        <a:bodyPr/>
        <a:lstStyle/>
        <a:p>
          <a:endParaRPr lang="en-US"/>
        </a:p>
      </dgm:t>
    </dgm:pt>
    <dgm:pt modelId="{BCA5C08F-D57A-490C-8065-EED0842C6239}" type="pres">
      <dgm:prSet presAssocID="{1D917D64-F820-4D75-B269-E636A6D41045}" presName="sp" presStyleCnt="0"/>
      <dgm:spPr/>
    </dgm:pt>
    <dgm:pt modelId="{5E002958-F088-4D9D-9CA3-6BD3F6D0E7A8}" type="pres">
      <dgm:prSet presAssocID="{03973EC6-71BE-4516-952B-CFD1F90A8D49}" presName="linNode" presStyleCnt="0"/>
      <dgm:spPr/>
    </dgm:pt>
    <dgm:pt modelId="{69E9CD3D-834A-4BF8-B3DF-80422F2110C8}" type="pres">
      <dgm:prSet presAssocID="{03973EC6-71BE-4516-952B-CFD1F90A8D49}" presName="parentText" presStyleLbl="node1" presStyleIdx="1" presStyleCnt="3">
        <dgm:presLayoutVars>
          <dgm:chMax val="1"/>
          <dgm:bulletEnabled val="1"/>
        </dgm:presLayoutVars>
      </dgm:prSet>
      <dgm:spPr/>
      <dgm:t>
        <a:bodyPr/>
        <a:lstStyle/>
        <a:p>
          <a:endParaRPr lang="en-US"/>
        </a:p>
      </dgm:t>
    </dgm:pt>
    <dgm:pt modelId="{FDFFD346-4BBC-4C8E-A5B1-F6A45541183D}" type="pres">
      <dgm:prSet presAssocID="{03973EC6-71BE-4516-952B-CFD1F90A8D49}" presName="descendantText" presStyleLbl="alignAccFollowNode1" presStyleIdx="1" presStyleCnt="3">
        <dgm:presLayoutVars>
          <dgm:bulletEnabled val="1"/>
        </dgm:presLayoutVars>
      </dgm:prSet>
      <dgm:spPr/>
      <dgm:t>
        <a:bodyPr/>
        <a:lstStyle/>
        <a:p>
          <a:endParaRPr lang="en-US"/>
        </a:p>
      </dgm:t>
    </dgm:pt>
    <dgm:pt modelId="{DF7ADE1B-321F-4416-85FC-E62E953B5B4E}" type="pres">
      <dgm:prSet presAssocID="{F29B8D3A-B1E8-4BE3-94B4-0A5EC63B6D20}" presName="sp" presStyleCnt="0"/>
      <dgm:spPr/>
    </dgm:pt>
    <dgm:pt modelId="{A2EDE70C-B9CD-4360-976A-0C0099BF93C6}" type="pres">
      <dgm:prSet presAssocID="{3F132EE4-9771-40B0-9D41-5AB25919ABD7}" presName="linNode" presStyleCnt="0"/>
      <dgm:spPr/>
    </dgm:pt>
    <dgm:pt modelId="{7A5F86A2-0233-4214-8E80-3C8ACC8C6708}" type="pres">
      <dgm:prSet presAssocID="{3F132EE4-9771-40B0-9D41-5AB25919ABD7}" presName="parentText" presStyleLbl="node1" presStyleIdx="2" presStyleCnt="3">
        <dgm:presLayoutVars>
          <dgm:chMax val="1"/>
          <dgm:bulletEnabled val="1"/>
        </dgm:presLayoutVars>
      </dgm:prSet>
      <dgm:spPr/>
      <dgm:t>
        <a:bodyPr/>
        <a:lstStyle/>
        <a:p>
          <a:endParaRPr lang="en-US"/>
        </a:p>
      </dgm:t>
    </dgm:pt>
    <dgm:pt modelId="{C8026C7D-31E8-40A3-9B2D-5801009ED2D6}" type="pres">
      <dgm:prSet presAssocID="{3F132EE4-9771-40B0-9D41-5AB25919ABD7}" presName="descendantText" presStyleLbl="alignAccFollowNode1" presStyleIdx="2" presStyleCnt="3">
        <dgm:presLayoutVars>
          <dgm:bulletEnabled val="1"/>
        </dgm:presLayoutVars>
      </dgm:prSet>
      <dgm:spPr/>
      <dgm:t>
        <a:bodyPr/>
        <a:lstStyle/>
        <a:p>
          <a:endParaRPr lang="en-US"/>
        </a:p>
      </dgm:t>
    </dgm:pt>
  </dgm:ptLst>
  <dgm:cxnLst>
    <dgm:cxn modelId="{D8E7EF28-7D2D-44B9-82F3-CDFC6009ECC8}" srcId="{51A6C129-910D-4950-B4F0-1B235E27110E}" destId="{673879F1-4F01-4667-B97C-E729AC6D8CA7}" srcOrd="0" destOrd="0" parTransId="{90860ABE-FB16-4190-A849-DD353C74540B}" sibTransId="{7FC138B7-7E80-464B-B7FE-2BEA7D60BF33}"/>
    <dgm:cxn modelId="{056480CA-9967-4B23-83E9-A25862A35141}" type="presOf" srcId="{51A6C129-910D-4950-B4F0-1B235E27110E}" destId="{7EB6A195-2E17-4CD4-B798-2C4C80A3EC93}" srcOrd="0" destOrd="0" presId="urn:microsoft.com/office/officeart/2005/8/layout/vList5"/>
    <dgm:cxn modelId="{B9829AC7-8906-4E5E-BB29-35F3843597A4}" srcId="{51A6C129-910D-4950-B4F0-1B235E27110E}" destId="{974FA412-1F1E-400F-9B61-E31E79135485}" srcOrd="1" destOrd="0" parTransId="{EAEB1593-8A87-44F5-B013-1EC818C3658A}" sibTransId="{0ACB67A4-10FA-4F2F-A02E-B3A07461AE94}"/>
    <dgm:cxn modelId="{4E2DFFBC-449A-4F5B-8043-36325AB31AC0}" type="presOf" srcId="{3F132EE4-9771-40B0-9D41-5AB25919ABD7}" destId="{7A5F86A2-0233-4214-8E80-3C8ACC8C6708}" srcOrd="0" destOrd="0" presId="urn:microsoft.com/office/officeart/2005/8/layout/vList5"/>
    <dgm:cxn modelId="{B53D0CF8-CD22-4C36-8EF5-77FB07369E76}" type="presOf" srcId="{81ADAA0E-BE7E-48D6-8FFD-6295DEDC103F}" destId="{C8026C7D-31E8-40A3-9B2D-5801009ED2D6}" srcOrd="0" destOrd="1" presId="urn:microsoft.com/office/officeart/2005/8/layout/vList5"/>
    <dgm:cxn modelId="{37D81DD4-E3AC-4832-8B56-0AC4C32E6AB7}" srcId="{0ACBA1E0-CACE-4D16-A4C6-9015DCDF458C}" destId="{03973EC6-71BE-4516-952B-CFD1F90A8D49}" srcOrd="1" destOrd="0" parTransId="{8DB385B2-0A1D-4B2B-977B-D062932F8675}" sibTransId="{F29B8D3A-B1E8-4BE3-94B4-0A5EC63B6D20}"/>
    <dgm:cxn modelId="{A8975FDB-B2AB-4B34-AA2B-D7FA3F7211E3}" srcId="{03973EC6-71BE-4516-952B-CFD1F90A8D49}" destId="{ACCFAA70-BFF1-4D3B-B534-1AF70AFCC113}" srcOrd="0" destOrd="0" parTransId="{5AD4E1F8-E585-4B2A-9B17-C03A607A7185}" sibTransId="{9516F104-9942-4F9F-809B-469A19D43F18}"/>
    <dgm:cxn modelId="{73DF7212-0AB5-4E82-873F-1AACFDC268BE}" srcId="{3F132EE4-9771-40B0-9D41-5AB25919ABD7}" destId="{0AD1AEB7-D972-4DF4-B2F3-113CBBA40D5D}" srcOrd="0" destOrd="0" parTransId="{AFD6E522-28A2-4B19-874F-FC44BB1B25CE}" sibTransId="{C278CAEA-C429-4C93-907F-C770B6C665BD}"/>
    <dgm:cxn modelId="{00125BD8-0474-4205-8384-5374EAE67B22}" type="presOf" srcId="{0AD1AEB7-D972-4DF4-B2F3-113CBBA40D5D}" destId="{C8026C7D-31E8-40A3-9B2D-5801009ED2D6}" srcOrd="0" destOrd="0" presId="urn:microsoft.com/office/officeart/2005/8/layout/vList5"/>
    <dgm:cxn modelId="{C8F7EE02-DBD2-4746-BB7B-780B9D761A75}" srcId="{0ACBA1E0-CACE-4D16-A4C6-9015DCDF458C}" destId="{51A6C129-910D-4950-B4F0-1B235E27110E}" srcOrd="0" destOrd="0" parTransId="{425BFB98-FA09-4A4F-8FBE-F8CA1B499379}" sibTransId="{1D917D64-F820-4D75-B269-E636A6D41045}"/>
    <dgm:cxn modelId="{17C9E75A-3B40-4658-A580-4A5B399B3A73}" srcId="{3F132EE4-9771-40B0-9D41-5AB25919ABD7}" destId="{81ADAA0E-BE7E-48D6-8FFD-6295DEDC103F}" srcOrd="1" destOrd="0" parTransId="{2E06329C-DBB3-49EA-9B43-4EC3DB601BCD}" sibTransId="{F9A3B788-1CB6-4656-9888-AC324819E6FB}"/>
    <dgm:cxn modelId="{65813935-2E06-4940-A257-E9540B2A85FE}" type="presOf" srcId="{03973EC6-71BE-4516-952B-CFD1F90A8D49}" destId="{69E9CD3D-834A-4BF8-B3DF-80422F2110C8}" srcOrd="0" destOrd="0" presId="urn:microsoft.com/office/officeart/2005/8/layout/vList5"/>
    <dgm:cxn modelId="{938E8B94-7B15-4525-910C-E04426FDEC7A}" srcId="{0ACBA1E0-CACE-4D16-A4C6-9015DCDF458C}" destId="{3F132EE4-9771-40B0-9D41-5AB25919ABD7}" srcOrd="2" destOrd="0" parTransId="{D03CDA38-A492-4F92-9DD0-440B93808C08}" sibTransId="{A9D733C9-6042-4AAC-8162-294FD4676B17}"/>
    <dgm:cxn modelId="{58920C60-3808-407A-B46F-80CBEDBCBE9E}" type="presOf" srcId="{974FA412-1F1E-400F-9B61-E31E79135485}" destId="{232900D3-9C38-4C08-9BF1-45D0AEA05E3C}" srcOrd="0" destOrd="1" presId="urn:microsoft.com/office/officeart/2005/8/layout/vList5"/>
    <dgm:cxn modelId="{2AD12C63-1B49-4514-A665-D511263618EA}" type="presOf" srcId="{673879F1-4F01-4667-B97C-E729AC6D8CA7}" destId="{232900D3-9C38-4C08-9BF1-45D0AEA05E3C}" srcOrd="0" destOrd="0" presId="urn:microsoft.com/office/officeart/2005/8/layout/vList5"/>
    <dgm:cxn modelId="{7690FFE5-29BC-47BF-A19E-EB85F5286403}" type="presOf" srcId="{0ACBA1E0-CACE-4D16-A4C6-9015DCDF458C}" destId="{D62B5759-B6D3-4705-B850-C433A9854F70}" srcOrd="0" destOrd="0" presId="urn:microsoft.com/office/officeart/2005/8/layout/vList5"/>
    <dgm:cxn modelId="{AE9534D1-EBFB-4C9E-8E92-3BDF09339EEF}" type="presOf" srcId="{ACCFAA70-BFF1-4D3B-B534-1AF70AFCC113}" destId="{FDFFD346-4BBC-4C8E-A5B1-F6A45541183D}" srcOrd="0" destOrd="0" presId="urn:microsoft.com/office/officeart/2005/8/layout/vList5"/>
    <dgm:cxn modelId="{09345466-21F4-4EB0-A24B-6A6FEF59DFD8}" type="presParOf" srcId="{D62B5759-B6D3-4705-B850-C433A9854F70}" destId="{093ED2C3-9D37-444E-9892-B84220708089}" srcOrd="0" destOrd="0" presId="urn:microsoft.com/office/officeart/2005/8/layout/vList5"/>
    <dgm:cxn modelId="{E0E79C36-716E-456D-9FE5-7E2362F7D892}" type="presParOf" srcId="{093ED2C3-9D37-444E-9892-B84220708089}" destId="{7EB6A195-2E17-4CD4-B798-2C4C80A3EC93}" srcOrd="0" destOrd="0" presId="urn:microsoft.com/office/officeart/2005/8/layout/vList5"/>
    <dgm:cxn modelId="{893D3F89-9752-452F-96E5-568C713CEA65}" type="presParOf" srcId="{093ED2C3-9D37-444E-9892-B84220708089}" destId="{232900D3-9C38-4C08-9BF1-45D0AEA05E3C}" srcOrd="1" destOrd="0" presId="urn:microsoft.com/office/officeart/2005/8/layout/vList5"/>
    <dgm:cxn modelId="{5ADC6365-64AF-4C64-974A-0D9D9B4F0282}" type="presParOf" srcId="{D62B5759-B6D3-4705-B850-C433A9854F70}" destId="{BCA5C08F-D57A-490C-8065-EED0842C6239}" srcOrd="1" destOrd="0" presId="urn:microsoft.com/office/officeart/2005/8/layout/vList5"/>
    <dgm:cxn modelId="{3A8C1029-B441-437B-88BE-17645C162C06}" type="presParOf" srcId="{D62B5759-B6D3-4705-B850-C433A9854F70}" destId="{5E002958-F088-4D9D-9CA3-6BD3F6D0E7A8}" srcOrd="2" destOrd="0" presId="urn:microsoft.com/office/officeart/2005/8/layout/vList5"/>
    <dgm:cxn modelId="{F7431B40-1761-45CB-8FA1-549D216749A9}" type="presParOf" srcId="{5E002958-F088-4D9D-9CA3-6BD3F6D0E7A8}" destId="{69E9CD3D-834A-4BF8-B3DF-80422F2110C8}" srcOrd="0" destOrd="0" presId="urn:microsoft.com/office/officeart/2005/8/layout/vList5"/>
    <dgm:cxn modelId="{BB0B0973-2C9F-4412-A887-EC23C856B832}" type="presParOf" srcId="{5E002958-F088-4D9D-9CA3-6BD3F6D0E7A8}" destId="{FDFFD346-4BBC-4C8E-A5B1-F6A45541183D}" srcOrd="1" destOrd="0" presId="urn:microsoft.com/office/officeart/2005/8/layout/vList5"/>
    <dgm:cxn modelId="{07B97BB3-11F3-4917-A4F3-67DC896BA6AA}" type="presParOf" srcId="{D62B5759-B6D3-4705-B850-C433A9854F70}" destId="{DF7ADE1B-321F-4416-85FC-E62E953B5B4E}" srcOrd="3" destOrd="0" presId="urn:microsoft.com/office/officeart/2005/8/layout/vList5"/>
    <dgm:cxn modelId="{F1066DF1-2399-4CE9-87FD-A17FC9EC03C3}" type="presParOf" srcId="{D62B5759-B6D3-4705-B850-C433A9854F70}" destId="{A2EDE70C-B9CD-4360-976A-0C0099BF93C6}" srcOrd="4" destOrd="0" presId="urn:microsoft.com/office/officeart/2005/8/layout/vList5"/>
    <dgm:cxn modelId="{FB7B9FF1-4F7E-424B-9683-F894E2644839}" type="presParOf" srcId="{A2EDE70C-B9CD-4360-976A-0C0099BF93C6}" destId="{7A5F86A2-0233-4214-8E80-3C8ACC8C6708}" srcOrd="0" destOrd="0" presId="urn:microsoft.com/office/officeart/2005/8/layout/vList5"/>
    <dgm:cxn modelId="{03F6CDB0-09E7-4842-B55A-C188E4838D15}" type="presParOf" srcId="{A2EDE70C-B9CD-4360-976A-0C0099BF93C6}" destId="{C8026C7D-31E8-40A3-9B2D-5801009ED2D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6C03E43-59D4-4F38-8518-8444D7F347D0}"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F7623DA6-DE67-4A9D-B9EE-28C25FCD95ED}">
      <dgm:prSet/>
      <dgm:spPr/>
      <dgm:t>
        <a:bodyPr/>
        <a:lstStyle/>
        <a:p>
          <a:r>
            <a:rPr lang="en-US"/>
            <a:t>How are the process of sensory input in the neoctorex encoded, based on behavioral relevance?</a:t>
          </a:r>
        </a:p>
      </dgm:t>
    </dgm:pt>
    <dgm:pt modelId="{86318278-F3DB-4914-B841-731BA142C04E}" type="parTrans" cxnId="{C9DDEE5A-9E76-4229-AD81-15A161BC72DA}">
      <dgm:prSet/>
      <dgm:spPr/>
      <dgm:t>
        <a:bodyPr/>
        <a:lstStyle/>
        <a:p>
          <a:endParaRPr lang="en-US"/>
        </a:p>
      </dgm:t>
    </dgm:pt>
    <dgm:pt modelId="{3AB42376-4D94-4537-A9CA-091949DE21C6}" type="sibTrans" cxnId="{C9DDEE5A-9E76-4229-AD81-15A161BC72DA}">
      <dgm:prSet phldrT="1" phldr="0"/>
      <dgm:spPr/>
      <dgm:t>
        <a:bodyPr/>
        <a:lstStyle/>
        <a:p>
          <a:r>
            <a:rPr lang="en-US"/>
            <a:t>1</a:t>
          </a:r>
        </a:p>
      </dgm:t>
    </dgm:pt>
    <dgm:pt modelId="{A6622BCA-B66A-4316-AD0D-0DC86BC6CE16}">
      <dgm:prSet/>
      <dgm:spPr/>
      <dgm:t>
        <a:bodyPr/>
        <a:lstStyle/>
        <a:p>
          <a:r>
            <a:rPr lang="en-US"/>
            <a:t>How is behavioral relevance encoded, integrated, and understood within the L1 circuity? </a:t>
          </a:r>
        </a:p>
      </dgm:t>
    </dgm:pt>
    <dgm:pt modelId="{FC8CDABF-B6FB-4AB3-8D9E-AE5602123C13}" type="parTrans" cxnId="{D3E39090-6431-42CE-B48B-FF26C4C4B557}">
      <dgm:prSet/>
      <dgm:spPr/>
      <dgm:t>
        <a:bodyPr/>
        <a:lstStyle/>
        <a:p>
          <a:endParaRPr lang="en-US"/>
        </a:p>
      </dgm:t>
    </dgm:pt>
    <dgm:pt modelId="{9B4E4ECB-6898-482F-ABF6-9726402EA97D}" type="sibTrans" cxnId="{D3E39090-6431-42CE-B48B-FF26C4C4B557}">
      <dgm:prSet phldrT="2" phldr="0"/>
      <dgm:spPr/>
      <dgm:t>
        <a:bodyPr/>
        <a:lstStyle/>
        <a:p>
          <a:r>
            <a:rPr lang="en-US"/>
            <a:t>2</a:t>
          </a:r>
        </a:p>
      </dgm:t>
    </dgm:pt>
    <dgm:pt modelId="{FAFD8762-0858-4540-A57A-D49A470DFE2E}">
      <dgm:prSet/>
      <dgm:spPr/>
      <dgm:t>
        <a:bodyPr/>
        <a:lstStyle/>
        <a:p>
          <a:r>
            <a:rPr lang="en-US"/>
            <a:t>L1 circuity has not been able to be understood because of lack of selective genetic access </a:t>
          </a:r>
        </a:p>
      </dgm:t>
    </dgm:pt>
    <dgm:pt modelId="{9514E5CE-1ECB-4DC0-BB0B-4384A3444F8C}" type="parTrans" cxnId="{37E19003-E20C-40BA-8D2E-79A5DC609E81}">
      <dgm:prSet/>
      <dgm:spPr/>
      <dgm:t>
        <a:bodyPr/>
        <a:lstStyle/>
        <a:p>
          <a:endParaRPr lang="en-US"/>
        </a:p>
      </dgm:t>
    </dgm:pt>
    <dgm:pt modelId="{5007EB5C-356B-4194-BD86-BF0D6A164AAC}" type="sibTrans" cxnId="{37E19003-E20C-40BA-8D2E-79A5DC609E81}">
      <dgm:prSet phldrT="3" phldr="0"/>
      <dgm:spPr/>
      <dgm:t>
        <a:bodyPr/>
        <a:lstStyle/>
        <a:p>
          <a:r>
            <a:rPr lang="en-US"/>
            <a:t>3</a:t>
          </a:r>
        </a:p>
      </dgm:t>
    </dgm:pt>
    <dgm:pt modelId="{E49D3CC2-195E-45F8-8D46-771A027C88CB}">
      <dgm:prSet/>
      <dgm:spPr/>
      <dgm:t>
        <a:bodyPr/>
        <a:lstStyle/>
        <a:p>
          <a:r>
            <a:rPr lang="en-US" dirty="0"/>
            <a:t>Cannot understand circuit or behavioral function of these specific INs</a:t>
          </a:r>
        </a:p>
      </dgm:t>
    </dgm:pt>
    <dgm:pt modelId="{FFFDB05B-B766-4C40-9056-B8C56E9D6040}" type="parTrans" cxnId="{6958E93F-F2A3-4072-9AAB-6176CEB8939E}">
      <dgm:prSet/>
      <dgm:spPr/>
      <dgm:t>
        <a:bodyPr/>
        <a:lstStyle/>
        <a:p>
          <a:endParaRPr lang="en-US"/>
        </a:p>
      </dgm:t>
    </dgm:pt>
    <dgm:pt modelId="{4580A3BD-CA77-4AE9-8353-F9861B046762}" type="sibTrans" cxnId="{6958E93F-F2A3-4072-9AAB-6176CEB8939E}">
      <dgm:prSet/>
      <dgm:spPr/>
      <dgm:t>
        <a:bodyPr/>
        <a:lstStyle/>
        <a:p>
          <a:endParaRPr lang="en-US"/>
        </a:p>
      </dgm:t>
    </dgm:pt>
    <dgm:pt modelId="{3C04FBBC-7B52-4FAD-A381-6CDFFE4CDA0F}" type="pres">
      <dgm:prSet presAssocID="{76C03E43-59D4-4F38-8518-8444D7F347D0}" presName="Name0" presStyleCnt="0">
        <dgm:presLayoutVars>
          <dgm:animLvl val="lvl"/>
          <dgm:resizeHandles val="exact"/>
        </dgm:presLayoutVars>
      </dgm:prSet>
      <dgm:spPr/>
      <dgm:t>
        <a:bodyPr/>
        <a:lstStyle/>
        <a:p>
          <a:endParaRPr lang="en-US"/>
        </a:p>
      </dgm:t>
    </dgm:pt>
    <dgm:pt modelId="{36ED0637-1F1D-4604-B095-D4CC2B1D13C6}" type="pres">
      <dgm:prSet presAssocID="{F7623DA6-DE67-4A9D-B9EE-28C25FCD95ED}" presName="compositeNode" presStyleCnt="0">
        <dgm:presLayoutVars>
          <dgm:bulletEnabled val="1"/>
        </dgm:presLayoutVars>
      </dgm:prSet>
      <dgm:spPr/>
    </dgm:pt>
    <dgm:pt modelId="{C25B86B1-3266-49A6-B2FC-9BEEFCA38003}" type="pres">
      <dgm:prSet presAssocID="{F7623DA6-DE67-4A9D-B9EE-28C25FCD95ED}" presName="bgRect" presStyleLbl="bgAccFollowNode1" presStyleIdx="0" presStyleCnt="3"/>
      <dgm:spPr/>
      <dgm:t>
        <a:bodyPr/>
        <a:lstStyle/>
        <a:p>
          <a:endParaRPr lang="en-US"/>
        </a:p>
      </dgm:t>
    </dgm:pt>
    <dgm:pt modelId="{45ADE54C-B154-4238-9F0B-B0CFB59937DE}" type="pres">
      <dgm:prSet presAssocID="{3AB42376-4D94-4537-A9CA-091949DE21C6}" presName="sibTransNodeCircle" presStyleLbl="alignNode1" presStyleIdx="0" presStyleCnt="6">
        <dgm:presLayoutVars>
          <dgm:chMax val="0"/>
          <dgm:bulletEnabled/>
        </dgm:presLayoutVars>
      </dgm:prSet>
      <dgm:spPr/>
      <dgm:t>
        <a:bodyPr/>
        <a:lstStyle/>
        <a:p>
          <a:endParaRPr lang="en-US"/>
        </a:p>
      </dgm:t>
    </dgm:pt>
    <dgm:pt modelId="{F1351F7B-CF53-4773-A3A4-CF1840CC4F6E}" type="pres">
      <dgm:prSet presAssocID="{F7623DA6-DE67-4A9D-B9EE-28C25FCD95ED}" presName="bottomLine" presStyleLbl="alignNode1" presStyleIdx="1" presStyleCnt="6">
        <dgm:presLayoutVars/>
      </dgm:prSet>
      <dgm:spPr/>
    </dgm:pt>
    <dgm:pt modelId="{3F13172C-667D-4BF9-88DF-771335AA3156}" type="pres">
      <dgm:prSet presAssocID="{F7623DA6-DE67-4A9D-B9EE-28C25FCD95ED}" presName="nodeText" presStyleLbl="bgAccFollowNode1" presStyleIdx="0" presStyleCnt="3">
        <dgm:presLayoutVars>
          <dgm:bulletEnabled val="1"/>
        </dgm:presLayoutVars>
      </dgm:prSet>
      <dgm:spPr/>
      <dgm:t>
        <a:bodyPr/>
        <a:lstStyle/>
        <a:p>
          <a:endParaRPr lang="en-US"/>
        </a:p>
      </dgm:t>
    </dgm:pt>
    <dgm:pt modelId="{39DD9A82-FCD4-405C-8C9D-5EBFFC6C1668}" type="pres">
      <dgm:prSet presAssocID="{3AB42376-4D94-4537-A9CA-091949DE21C6}" presName="sibTrans" presStyleCnt="0"/>
      <dgm:spPr/>
    </dgm:pt>
    <dgm:pt modelId="{78076ABA-C808-4D6B-BA3B-71BAF082A3A4}" type="pres">
      <dgm:prSet presAssocID="{A6622BCA-B66A-4316-AD0D-0DC86BC6CE16}" presName="compositeNode" presStyleCnt="0">
        <dgm:presLayoutVars>
          <dgm:bulletEnabled val="1"/>
        </dgm:presLayoutVars>
      </dgm:prSet>
      <dgm:spPr/>
    </dgm:pt>
    <dgm:pt modelId="{766C2FFD-6F3E-4CE0-889C-B72F4CE62003}" type="pres">
      <dgm:prSet presAssocID="{A6622BCA-B66A-4316-AD0D-0DC86BC6CE16}" presName="bgRect" presStyleLbl="bgAccFollowNode1" presStyleIdx="1" presStyleCnt="3"/>
      <dgm:spPr/>
      <dgm:t>
        <a:bodyPr/>
        <a:lstStyle/>
        <a:p>
          <a:endParaRPr lang="en-US"/>
        </a:p>
      </dgm:t>
    </dgm:pt>
    <dgm:pt modelId="{B3F62441-DA52-41E2-8E28-C731805746AB}" type="pres">
      <dgm:prSet presAssocID="{9B4E4ECB-6898-482F-ABF6-9726402EA97D}" presName="sibTransNodeCircle" presStyleLbl="alignNode1" presStyleIdx="2" presStyleCnt="6">
        <dgm:presLayoutVars>
          <dgm:chMax val="0"/>
          <dgm:bulletEnabled/>
        </dgm:presLayoutVars>
      </dgm:prSet>
      <dgm:spPr/>
      <dgm:t>
        <a:bodyPr/>
        <a:lstStyle/>
        <a:p>
          <a:endParaRPr lang="en-US"/>
        </a:p>
      </dgm:t>
    </dgm:pt>
    <dgm:pt modelId="{58BBB813-76A3-4D54-BE1D-27D2141769EE}" type="pres">
      <dgm:prSet presAssocID="{A6622BCA-B66A-4316-AD0D-0DC86BC6CE16}" presName="bottomLine" presStyleLbl="alignNode1" presStyleIdx="3" presStyleCnt="6">
        <dgm:presLayoutVars/>
      </dgm:prSet>
      <dgm:spPr/>
    </dgm:pt>
    <dgm:pt modelId="{9C9E04C4-0F5F-4565-A7B7-5B75E2920377}" type="pres">
      <dgm:prSet presAssocID="{A6622BCA-B66A-4316-AD0D-0DC86BC6CE16}" presName="nodeText" presStyleLbl="bgAccFollowNode1" presStyleIdx="1" presStyleCnt="3">
        <dgm:presLayoutVars>
          <dgm:bulletEnabled val="1"/>
        </dgm:presLayoutVars>
      </dgm:prSet>
      <dgm:spPr/>
      <dgm:t>
        <a:bodyPr/>
        <a:lstStyle/>
        <a:p>
          <a:endParaRPr lang="en-US"/>
        </a:p>
      </dgm:t>
    </dgm:pt>
    <dgm:pt modelId="{31862D66-97FE-4DFE-9B5A-488F103616F2}" type="pres">
      <dgm:prSet presAssocID="{9B4E4ECB-6898-482F-ABF6-9726402EA97D}" presName="sibTrans" presStyleCnt="0"/>
      <dgm:spPr/>
    </dgm:pt>
    <dgm:pt modelId="{94C973D7-A40F-4238-9CF5-AB23A1029A44}" type="pres">
      <dgm:prSet presAssocID="{FAFD8762-0858-4540-A57A-D49A470DFE2E}" presName="compositeNode" presStyleCnt="0">
        <dgm:presLayoutVars>
          <dgm:bulletEnabled val="1"/>
        </dgm:presLayoutVars>
      </dgm:prSet>
      <dgm:spPr/>
    </dgm:pt>
    <dgm:pt modelId="{21792CA5-1382-4985-813A-66F3023CB682}" type="pres">
      <dgm:prSet presAssocID="{FAFD8762-0858-4540-A57A-D49A470DFE2E}" presName="bgRect" presStyleLbl="bgAccFollowNode1" presStyleIdx="2" presStyleCnt="3"/>
      <dgm:spPr/>
      <dgm:t>
        <a:bodyPr/>
        <a:lstStyle/>
        <a:p>
          <a:endParaRPr lang="en-US"/>
        </a:p>
      </dgm:t>
    </dgm:pt>
    <dgm:pt modelId="{37110B11-608E-4A4B-999C-3743632CF85A}" type="pres">
      <dgm:prSet presAssocID="{5007EB5C-356B-4194-BD86-BF0D6A164AAC}" presName="sibTransNodeCircle" presStyleLbl="alignNode1" presStyleIdx="4" presStyleCnt="6">
        <dgm:presLayoutVars>
          <dgm:chMax val="0"/>
          <dgm:bulletEnabled/>
        </dgm:presLayoutVars>
      </dgm:prSet>
      <dgm:spPr/>
      <dgm:t>
        <a:bodyPr/>
        <a:lstStyle/>
        <a:p>
          <a:endParaRPr lang="en-US"/>
        </a:p>
      </dgm:t>
    </dgm:pt>
    <dgm:pt modelId="{66D91D20-15A2-4203-BABC-985DE4066236}" type="pres">
      <dgm:prSet presAssocID="{FAFD8762-0858-4540-A57A-D49A470DFE2E}" presName="bottomLine" presStyleLbl="alignNode1" presStyleIdx="5" presStyleCnt="6">
        <dgm:presLayoutVars/>
      </dgm:prSet>
      <dgm:spPr/>
    </dgm:pt>
    <dgm:pt modelId="{C53EE8CC-875A-430B-95C3-69088D74EEA8}" type="pres">
      <dgm:prSet presAssocID="{FAFD8762-0858-4540-A57A-D49A470DFE2E}" presName="nodeText" presStyleLbl="bgAccFollowNode1" presStyleIdx="2" presStyleCnt="3">
        <dgm:presLayoutVars>
          <dgm:bulletEnabled val="1"/>
        </dgm:presLayoutVars>
      </dgm:prSet>
      <dgm:spPr/>
      <dgm:t>
        <a:bodyPr/>
        <a:lstStyle/>
        <a:p>
          <a:endParaRPr lang="en-US"/>
        </a:p>
      </dgm:t>
    </dgm:pt>
  </dgm:ptLst>
  <dgm:cxnLst>
    <dgm:cxn modelId="{350FB7D8-726F-4A17-A188-605DC8ACDD45}" type="presOf" srcId="{76C03E43-59D4-4F38-8518-8444D7F347D0}" destId="{3C04FBBC-7B52-4FAD-A381-6CDFFE4CDA0F}" srcOrd="0" destOrd="0" presId="urn:microsoft.com/office/officeart/2016/7/layout/BasicLinearProcessNumbered"/>
    <dgm:cxn modelId="{37E19003-E20C-40BA-8D2E-79A5DC609E81}" srcId="{76C03E43-59D4-4F38-8518-8444D7F347D0}" destId="{FAFD8762-0858-4540-A57A-D49A470DFE2E}" srcOrd="2" destOrd="0" parTransId="{9514E5CE-1ECB-4DC0-BB0B-4384A3444F8C}" sibTransId="{5007EB5C-356B-4194-BD86-BF0D6A164AAC}"/>
    <dgm:cxn modelId="{C9DDEE5A-9E76-4229-AD81-15A161BC72DA}" srcId="{76C03E43-59D4-4F38-8518-8444D7F347D0}" destId="{F7623DA6-DE67-4A9D-B9EE-28C25FCD95ED}" srcOrd="0" destOrd="0" parTransId="{86318278-F3DB-4914-B841-731BA142C04E}" sibTransId="{3AB42376-4D94-4537-A9CA-091949DE21C6}"/>
    <dgm:cxn modelId="{C1909C2A-D531-4968-93C2-D01BB50038D7}" type="presOf" srcId="{3AB42376-4D94-4537-A9CA-091949DE21C6}" destId="{45ADE54C-B154-4238-9F0B-B0CFB59937DE}" srcOrd="0" destOrd="0" presId="urn:microsoft.com/office/officeart/2016/7/layout/BasicLinearProcessNumbered"/>
    <dgm:cxn modelId="{FDF67F39-E529-4E31-BCCD-F6CADBDF798D}" type="presOf" srcId="{5007EB5C-356B-4194-BD86-BF0D6A164AAC}" destId="{37110B11-608E-4A4B-999C-3743632CF85A}" srcOrd="0" destOrd="0" presId="urn:microsoft.com/office/officeart/2016/7/layout/BasicLinearProcessNumbered"/>
    <dgm:cxn modelId="{6958E93F-F2A3-4072-9AAB-6176CEB8939E}" srcId="{FAFD8762-0858-4540-A57A-D49A470DFE2E}" destId="{E49D3CC2-195E-45F8-8D46-771A027C88CB}" srcOrd="0" destOrd="0" parTransId="{FFFDB05B-B766-4C40-9056-B8C56E9D6040}" sibTransId="{4580A3BD-CA77-4AE9-8353-F9861B046762}"/>
    <dgm:cxn modelId="{A3322E30-0B58-4A66-924E-CE10C3F44984}" type="presOf" srcId="{A6622BCA-B66A-4316-AD0D-0DC86BC6CE16}" destId="{766C2FFD-6F3E-4CE0-889C-B72F4CE62003}" srcOrd="0" destOrd="0" presId="urn:microsoft.com/office/officeart/2016/7/layout/BasicLinearProcessNumbered"/>
    <dgm:cxn modelId="{87DC909F-C1B6-4EB5-A3B5-84D8DA2B63BB}" type="presOf" srcId="{F7623DA6-DE67-4A9D-B9EE-28C25FCD95ED}" destId="{C25B86B1-3266-49A6-B2FC-9BEEFCA38003}" srcOrd="0" destOrd="0" presId="urn:microsoft.com/office/officeart/2016/7/layout/BasicLinearProcessNumbered"/>
    <dgm:cxn modelId="{F9EFE154-8E23-49A4-9D32-1A43C610E2A8}" type="presOf" srcId="{9B4E4ECB-6898-482F-ABF6-9726402EA97D}" destId="{B3F62441-DA52-41E2-8E28-C731805746AB}" srcOrd="0" destOrd="0" presId="urn:microsoft.com/office/officeart/2016/7/layout/BasicLinearProcessNumbered"/>
    <dgm:cxn modelId="{D3E39090-6431-42CE-B48B-FF26C4C4B557}" srcId="{76C03E43-59D4-4F38-8518-8444D7F347D0}" destId="{A6622BCA-B66A-4316-AD0D-0DC86BC6CE16}" srcOrd="1" destOrd="0" parTransId="{FC8CDABF-B6FB-4AB3-8D9E-AE5602123C13}" sibTransId="{9B4E4ECB-6898-482F-ABF6-9726402EA97D}"/>
    <dgm:cxn modelId="{7F97F4EE-0CD0-4F69-8A4E-ADAC3D170FD0}" type="presOf" srcId="{E49D3CC2-195E-45F8-8D46-771A027C88CB}" destId="{C53EE8CC-875A-430B-95C3-69088D74EEA8}" srcOrd="0" destOrd="1" presId="urn:microsoft.com/office/officeart/2016/7/layout/BasicLinearProcessNumbered"/>
    <dgm:cxn modelId="{2E21FA20-62E9-4CAA-94FC-49AD80A3A7DA}" type="presOf" srcId="{A6622BCA-B66A-4316-AD0D-0DC86BC6CE16}" destId="{9C9E04C4-0F5F-4565-A7B7-5B75E2920377}" srcOrd="1" destOrd="0" presId="urn:microsoft.com/office/officeart/2016/7/layout/BasicLinearProcessNumbered"/>
    <dgm:cxn modelId="{6C0A078A-D154-440F-936D-8A94E0E4D35D}" type="presOf" srcId="{F7623DA6-DE67-4A9D-B9EE-28C25FCD95ED}" destId="{3F13172C-667D-4BF9-88DF-771335AA3156}" srcOrd="1" destOrd="0" presId="urn:microsoft.com/office/officeart/2016/7/layout/BasicLinearProcessNumbered"/>
    <dgm:cxn modelId="{41E6AEEF-A2C7-497C-BBE4-721F9792F260}" type="presOf" srcId="{FAFD8762-0858-4540-A57A-D49A470DFE2E}" destId="{21792CA5-1382-4985-813A-66F3023CB682}" srcOrd="0" destOrd="0" presId="urn:microsoft.com/office/officeart/2016/7/layout/BasicLinearProcessNumbered"/>
    <dgm:cxn modelId="{A169B7F0-2481-4D04-A252-3355E4FADFB2}" type="presOf" srcId="{FAFD8762-0858-4540-A57A-D49A470DFE2E}" destId="{C53EE8CC-875A-430B-95C3-69088D74EEA8}" srcOrd="1" destOrd="0" presId="urn:microsoft.com/office/officeart/2016/7/layout/BasicLinearProcessNumbered"/>
    <dgm:cxn modelId="{EC121956-D60C-4947-B953-9942AC700155}" type="presParOf" srcId="{3C04FBBC-7B52-4FAD-A381-6CDFFE4CDA0F}" destId="{36ED0637-1F1D-4604-B095-D4CC2B1D13C6}" srcOrd="0" destOrd="0" presId="urn:microsoft.com/office/officeart/2016/7/layout/BasicLinearProcessNumbered"/>
    <dgm:cxn modelId="{E185ED92-EC8B-4424-B895-48DFB5E04665}" type="presParOf" srcId="{36ED0637-1F1D-4604-B095-D4CC2B1D13C6}" destId="{C25B86B1-3266-49A6-B2FC-9BEEFCA38003}" srcOrd="0" destOrd="0" presId="urn:microsoft.com/office/officeart/2016/7/layout/BasicLinearProcessNumbered"/>
    <dgm:cxn modelId="{96941250-1DCD-41FF-A4C2-F86F3A221384}" type="presParOf" srcId="{36ED0637-1F1D-4604-B095-D4CC2B1D13C6}" destId="{45ADE54C-B154-4238-9F0B-B0CFB59937DE}" srcOrd="1" destOrd="0" presId="urn:microsoft.com/office/officeart/2016/7/layout/BasicLinearProcessNumbered"/>
    <dgm:cxn modelId="{89ACEF75-D43E-4A8A-9C5A-8D5D87926F75}" type="presParOf" srcId="{36ED0637-1F1D-4604-B095-D4CC2B1D13C6}" destId="{F1351F7B-CF53-4773-A3A4-CF1840CC4F6E}" srcOrd="2" destOrd="0" presId="urn:microsoft.com/office/officeart/2016/7/layout/BasicLinearProcessNumbered"/>
    <dgm:cxn modelId="{81378965-ACB5-4916-9322-EF13FB9FB8A1}" type="presParOf" srcId="{36ED0637-1F1D-4604-B095-D4CC2B1D13C6}" destId="{3F13172C-667D-4BF9-88DF-771335AA3156}" srcOrd="3" destOrd="0" presId="urn:microsoft.com/office/officeart/2016/7/layout/BasicLinearProcessNumbered"/>
    <dgm:cxn modelId="{C59EF625-975D-4F5D-A762-EF56B4D1D554}" type="presParOf" srcId="{3C04FBBC-7B52-4FAD-A381-6CDFFE4CDA0F}" destId="{39DD9A82-FCD4-405C-8C9D-5EBFFC6C1668}" srcOrd="1" destOrd="0" presId="urn:microsoft.com/office/officeart/2016/7/layout/BasicLinearProcessNumbered"/>
    <dgm:cxn modelId="{20D2212C-D989-4ACD-85CC-68C9BF44FCF4}" type="presParOf" srcId="{3C04FBBC-7B52-4FAD-A381-6CDFFE4CDA0F}" destId="{78076ABA-C808-4D6B-BA3B-71BAF082A3A4}" srcOrd="2" destOrd="0" presId="urn:microsoft.com/office/officeart/2016/7/layout/BasicLinearProcessNumbered"/>
    <dgm:cxn modelId="{D1A85DDB-ADAB-4BE5-BCAD-177923CDECC2}" type="presParOf" srcId="{78076ABA-C808-4D6B-BA3B-71BAF082A3A4}" destId="{766C2FFD-6F3E-4CE0-889C-B72F4CE62003}" srcOrd="0" destOrd="0" presId="urn:microsoft.com/office/officeart/2016/7/layout/BasicLinearProcessNumbered"/>
    <dgm:cxn modelId="{0DBE0E0E-DE1C-441D-9980-F1866F0CBA01}" type="presParOf" srcId="{78076ABA-C808-4D6B-BA3B-71BAF082A3A4}" destId="{B3F62441-DA52-41E2-8E28-C731805746AB}" srcOrd="1" destOrd="0" presId="urn:microsoft.com/office/officeart/2016/7/layout/BasicLinearProcessNumbered"/>
    <dgm:cxn modelId="{07A078D8-6EF1-482B-9F58-F9B1C4BFB455}" type="presParOf" srcId="{78076ABA-C808-4D6B-BA3B-71BAF082A3A4}" destId="{58BBB813-76A3-4D54-BE1D-27D2141769EE}" srcOrd="2" destOrd="0" presId="urn:microsoft.com/office/officeart/2016/7/layout/BasicLinearProcessNumbered"/>
    <dgm:cxn modelId="{0BD83DCC-D531-4A48-8FE6-C64A891F5DDC}" type="presParOf" srcId="{78076ABA-C808-4D6B-BA3B-71BAF082A3A4}" destId="{9C9E04C4-0F5F-4565-A7B7-5B75E2920377}" srcOrd="3" destOrd="0" presId="urn:microsoft.com/office/officeart/2016/7/layout/BasicLinearProcessNumbered"/>
    <dgm:cxn modelId="{0B48E73D-D34C-4EA4-9355-7F4A7AAC6768}" type="presParOf" srcId="{3C04FBBC-7B52-4FAD-A381-6CDFFE4CDA0F}" destId="{31862D66-97FE-4DFE-9B5A-488F103616F2}" srcOrd="3" destOrd="0" presId="urn:microsoft.com/office/officeart/2016/7/layout/BasicLinearProcessNumbered"/>
    <dgm:cxn modelId="{34EFD483-0118-4A4C-A59E-A81476363B7D}" type="presParOf" srcId="{3C04FBBC-7B52-4FAD-A381-6CDFFE4CDA0F}" destId="{94C973D7-A40F-4238-9CF5-AB23A1029A44}" srcOrd="4" destOrd="0" presId="urn:microsoft.com/office/officeart/2016/7/layout/BasicLinearProcessNumbered"/>
    <dgm:cxn modelId="{5C889252-CBF8-4220-84BC-FBB0725718B2}" type="presParOf" srcId="{94C973D7-A40F-4238-9CF5-AB23A1029A44}" destId="{21792CA5-1382-4985-813A-66F3023CB682}" srcOrd="0" destOrd="0" presId="urn:microsoft.com/office/officeart/2016/7/layout/BasicLinearProcessNumbered"/>
    <dgm:cxn modelId="{FFCEEBA8-8989-4309-AACA-FE6ED493E14A}" type="presParOf" srcId="{94C973D7-A40F-4238-9CF5-AB23A1029A44}" destId="{37110B11-608E-4A4B-999C-3743632CF85A}" srcOrd="1" destOrd="0" presId="urn:microsoft.com/office/officeart/2016/7/layout/BasicLinearProcessNumbered"/>
    <dgm:cxn modelId="{A59ED8D3-DEE9-47A5-98B3-8E4FE5D40409}" type="presParOf" srcId="{94C973D7-A40F-4238-9CF5-AB23A1029A44}" destId="{66D91D20-15A2-4203-BABC-985DE4066236}" srcOrd="2" destOrd="0" presId="urn:microsoft.com/office/officeart/2016/7/layout/BasicLinearProcessNumbered"/>
    <dgm:cxn modelId="{0952AF09-970B-42F9-99A2-604AA14AA5D2}" type="presParOf" srcId="{94C973D7-A40F-4238-9CF5-AB23A1029A44}" destId="{C53EE8CC-875A-430B-95C3-69088D74EEA8}"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A7C0A-09B6-472F-BE2D-44F9E425FA09}">
      <dsp:nvSpPr>
        <dsp:cNvPr id="0" name=""/>
        <dsp:cNvSpPr/>
      </dsp:nvSpPr>
      <dsp:spPr>
        <a:xfrm>
          <a:off x="0" y="6913"/>
          <a:ext cx="6513603" cy="139229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a:t>mice heterozygous for GAD2- Cre and Rosa-LSLtdTomato </a:t>
          </a:r>
        </a:p>
      </dsp:txBody>
      <dsp:txXfrm>
        <a:off x="67966" y="74879"/>
        <a:ext cx="6377671" cy="1256367"/>
      </dsp:txXfrm>
    </dsp:sp>
    <dsp:sp modelId="{D1EF2DB3-77F8-4D38-87C3-F655F8F892E9}">
      <dsp:nvSpPr>
        <dsp:cNvPr id="0" name=""/>
        <dsp:cNvSpPr/>
      </dsp:nvSpPr>
      <dsp:spPr>
        <a:xfrm>
          <a:off x="0" y="1500013"/>
          <a:ext cx="6513603" cy="1392299"/>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a:t>AAV 2/9-syn-GCaMP6s</a:t>
          </a:r>
        </a:p>
      </dsp:txBody>
      <dsp:txXfrm>
        <a:off x="67966" y="1567979"/>
        <a:ext cx="6377671" cy="1256367"/>
      </dsp:txXfrm>
    </dsp:sp>
    <dsp:sp modelId="{8789BE2B-6274-4B9D-8875-31D95FDDF52C}">
      <dsp:nvSpPr>
        <dsp:cNvPr id="0" name=""/>
        <dsp:cNvSpPr/>
      </dsp:nvSpPr>
      <dsp:spPr>
        <a:xfrm>
          <a:off x="0" y="2993113"/>
          <a:ext cx="6513603" cy="1392299"/>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a:t>mice heterozygous for PV-Cre or SOM-Cre and Rosa-LSL-tdTomato</a:t>
          </a:r>
        </a:p>
      </dsp:txBody>
      <dsp:txXfrm>
        <a:off x="67966" y="3061079"/>
        <a:ext cx="6377671" cy="1256367"/>
      </dsp:txXfrm>
    </dsp:sp>
    <dsp:sp modelId="{7F6BE6D7-E535-4699-B92B-AF36AD4B4D38}">
      <dsp:nvSpPr>
        <dsp:cNvPr id="0" name=""/>
        <dsp:cNvSpPr/>
      </dsp:nvSpPr>
      <dsp:spPr>
        <a:xfrm>
          <a:off x="0" y="4486213"/>
          <a:ext cx="6513603" cy="1392299"/>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a:t>AAV 2/9-syn-FLEX-GCaMP6s </a:t>
          </a:r>
        </a:p>
      </dsp:txBody>
      <dsp:txXfrm>
        <a:off x="67966" y="4554179"/>
        <a:ext cx="6377671" cy="12563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96D36-49C3-4699-8CF6-B5BAFDFAE4E9}" type="datetimeFigureOut">
              <a:rPr lang="en-US" smtClean="0"/>
              <a:t>10/26/2018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B7DFEE-3689-4950-981D-87E9EB2BCC27}" type="slidenum">
              <a:rPr lang="en-US" smtClean="0"/>
              <a:t>‹#›</a:t>
            </a:fld>
            <a:endParaRPr lang="en-US"/>
          </a:p>
        </p:txBody>
      </p:sp>
    </p:spTree>
    <p:extLst>
      <p:ext uri="{BB962C8B-B14F-4D97-AF65-F5344CB8AC3E}">
        <p14:creationId xmlns:p14="http://schemas.microsoft.com/office/powerpoint/2010/main" val="1134753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B7DFEE-3689-4950-981D-87E9EB2BCC27}" type="slidenum">
              <a:rPr lang="en-US" smtClean="0"/>
              <a:t>13</a:t>
            </a:fld>
            <a:endParaRPr lang="en-US"/>
          </a:p>
        </p:txBody>
      </p:sp>
    </p:spTree>
    <p:extLst>
      <p:ext uri="{BB962C8B-B14F-4D97-AF65-F5344CB8AC3E}">
        <p14:creationId xmlns:p14="http://schemas.microsoft.com/office/powerpoint/2010/main" val="644839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Unilateral or bilateral CA1 inhibition using CNQX + TTX before fear conditioning (Supplementary Fig. 2a, b) or before retrieval test (Supplementary Fig. 2c, d, CNQX + TTX) resulted in similar effects on generalization, RV-</a:t>
            </a:r>
            <a:r>
              <a:rPr lang="en-US" dirty="0" err="1"/>
              <a:t>dG</a:t>
            </a:r>
            <a:r>
              <a:rPr lang="en-US" dirty="0"/>
              <a:t>-GFP CA1 </a:t>
            </a:r>
            <a:r>
              <a:rPr lang="en-US" dirty="0" err="1"/>
              <a:t>CA1</a:t>
            </a:r>
            <a:r>
              <a:rPr lang="en-US" dirty="0"/>
              <a:t> RV-</a:t>
            </a:r>
            <a:r>
              <a:rPr lang="en-US" dirty="0" err="1"/>
              <a:t>dG</a:t>
            </a:r>
            <a:r>
              <a:rPr lang="en-US" dirty="0"/>
              <a:t>-</a:t>
            </a:r>
            <a:r>
              <a:rPr lang="en-US" dirty="0" err="1"/>
              <a:t>Dsred</a:t>
            </a:r>
            <a:r>
              <a:rPr lang="en-US" dirty="0"/>
              <a:t> Recorded CA1 </a:t>
            </a:r>
            <a:r>
              <a:rPr lang="en-US" dirty="0" err="1"/>
              <a:t>CA1</a:t>
            </a:r>
            <a:r>
              <a:rPr lang="en-US" dirty="0"/>
              <a:t> Stimulated 593 nm 593 nm 100 593 nm ON G-box T-box *** ## ## ### 80 60 40 20 9 9 10 EYFP Bi Uni </a:t>
            </a:r>
            <a:r>
              <a:rPr lang="en-US" dirty="0" err="1"/>
              <a:t>NpHR</a:t>
            </a:r>
            <a:r>
              <a:rPr lang="en-US" dirty="0"/>
              <a:t> 10 10 10 0 AAV-CaMKlla-NpHR3.0-EYFP </a:t>
            </a:r>
            <a:r>
              <a:rPr lang="en-US" dirty="0" err="1"/>
              <a:t>AAV-CaMKlla-NpHR3.0-EYFP</a:t>
            </a:r>
            <a:r>
              <a:rPr lang="en-US" dirty="0"/>
              <a:t> Virus injection &amp; optic fiber implantation Acclimation in T-G box with optic fiber Training in T box Retrieval in G-T box Freezing (%) 100 G-box T-box ** # # # 80 60 40 20 10 10 10 EGFP Bi Uni </a:t>
            </a:r>
            <a:r>
              <a:rPr lang="en-US" dirty="0" err="1"/>
              <a:t>TetLC</a:t>
            </a:r>
            <a:r>
              <a:rPr lang="en-US" dirty="0"/>
              <a:t> 10 10 10 0 Freezing (%) </a:t>
            </a:r>
            <a:r>
              <a:rPr lang="en-US" dirty="0" err="1"/>
              <a:t>NpHR</a:t>
            </a:r>
            <a:r>
              <a:rPr lang="en-US" dirty="0"/>
              <a:t> expression CA1 </a:t>
            </a:r>
            <a:r>
              <a:rPr lang="en-US" dirty="0" err="1"/>
              <a:t>fEPSP</a:t>
            </a:r>
            <a:r>
              <a:rPr lang="en-US" dirty="0"/>
              <a:t> 1 2 3 0.6 mV 8 </a:t>
            </a:r>
            <a:r>
              <a:rPr lang="en-US" dirty="0" err="1"/>
              <a:t>ms</a:t>
            </a:r>
            <a:r>
              <a:rPr lang="en-US" dirty="0"/>
              <a:t> 15 10 5 Time (</a:t>
            </a:r>
            <a:r>
              <a:rPr lang="en-US" dirty="0" err="1"/>
              <a:t>ms</a:t>
            </a:r>
            <a:r>
              <a:rPr lang="en-US" dirty="0"/>
              <a:t>) 9 22 0 1 2 3 CA1 </a:t>
            </a:r>
            <a:r>
              <a:rPr lang="en-US" dirty="0" err="1"/>
              <a:t>CA1</a:t>
            </a:r>
            <a:r>
              <a:rPr lang="en-US" dirty="0"/>
              <a:t> 1 23 –30 0 1 2 (day) 593 nm Recorded Stimulated </a:t>
            </a:r>
            <a:r>
              <a:rPr lang="en-US" dirty="0" err="1"/>
              <a:t>fEPSP</a:t>
            </a:r>
            <a:r>
              <a:rPr lang="en-US" dirty="0"/>
              <a:t> (off %) CA1 </a:t>
            </a:r>
            <a:r>
              <a:rPr lang="en-US" dirty="0" err="1"/>
              <a:t>CA1</a:t>
            </a:r>
            <a:r>
              <a:rPr lang="en-US" dirty="0"/>
              <a:t> * T2 T1 T2: CA1 to CA1 T2 T1 (10 </a:t>
            </a:r>
            <a:r>
              <a:rPr lang="en-US" dirty="0" err="1"/>
              <a:t>ms</a:t>
            </a:r>
            <a:r>
              <a:rPr lang="en-US" dirty="0"/>
              <a:t>) 0.5 mV 10 </a:t>
            </a:r>
            <a:r>
              <a:rPr lang="en-US" dirty="0" err="1"/>
              <a:t>ms</a:t>
            </a:r>
            <a:r>
              <a:rPr lang="en-US" dirty="0"/>
              <a:t> (8 </a:t>
            </a:r>
            <a:r>
              <a:rPr lang="en-US" dirty="0" err="1"/>
              <a:t>ms</a:t>
            </a:r>
            <a:r>
              <a:rPr lang="en-US" dirty="0"/>
              <a:t>) </a:t>
            </a:r>
            <a:r>
              <a:rPr lang="el-GR" dirty="0"/>
              <a:t>Δ</a:t>
            </a:r>
            <a:r>
              <a:rPr lang="en-US" dirty="0"/>
              <a:t>T (2 </a:t>
            </a:r>
            <a:r>
              <a:rPr lang="en-US" dirty="0" err="1"/>
              <a:t>ms</a:t>
            </a:r>
            <a:r>
              <a:rPr lang="en-US" dirty="0"/>
              <a:t>) T1: CA3 to CA1 Virus injection Acclimation in T-G box Training in T box Retrieval in G-T box Virus injection Acclimation in T-G box with optic fiber Training in T box Retrieval in G-T box –30 0 1 2 (Day) –30 0 1 2 (Day) 100 140 1 3 OFF ON 0.5 mV 8 </a:t>
            </a:r>
            <a:r>
              <a:rPr lang="en-US" dirty="0" err="1"/>
              <a:t>ms</a:t>
            </a:r>
            <a:r>
              <a:rPr lang="en-US" dirty="0"/>
              <a:t> 2 4 120 OFF 1 2 3 4 ON OFF ON 100 80 n = 6 60 0 20 593 nm ON * # # G-box T-box 593 nm OFF 40 60 80 Time (min) 80 60 40 20 EYFP </a:t>
            </a:r>
            <a:r>
              <a:rPr lang="en-US" dirty="0" err="1"/>
              <a:t>NpHR</a:t>
            </a:r>
            <a:r>
              <a:rPr lang="en-US" dirty="0"/>
              <a:t> 8 8 8 8 8 8 Freezing (%) </a:t>
            </a:r>
            <a:r>
              <a:rPr lang="en-US" dirty="0" err="1"/>
              <a:t>Dsred</a:t>
            </a:r>
            <a:r>
              <a:rPr lang="en-US" dirty="0"/>
              <a:t> + GFP + DAPI Left GFP + </a:t>
            </a:r>
            <a:r>
              <a:rPr lang="en-US" dirty="0" err="1"/>
              <a:t>Dsred</a:t>
            </a:r>
            <a:r>
              <a:rPr lang="en-US" dirty="0"/>
              <a:t> + DAPI </a:t>
            </a:r>
            <a:r>
              <a:rPr lang="en-US" dirty="0" err="1"/>
              <a:t>Dsred</a:t>
            </a:r>
            <a:r>
              <a:rPr lang="en-US" dirty="0"/>
              <a:t> + GFP + DAPI GFP + DAPI </a:t>
            </a:r>
            <a:r>
              <a:rPr lang="en-US" dirty="0" err="1"/>
              <a:t>Dsred</a:t>
            </a:r>
            <a:r>
              <a:rPr lang="en-US" dirty="0"/>
              <a:t> + GFP Left Right </a:t>
            </a:r>
            <a:r>
              <a:rPr lang="en-US" dirty="0" err="1"/>
              <a:t>Right</a:t>
            </a:r>
            <a:r>
              <a:rPr lang="en-US" dirty="0"/>
              <a:t> </a:t>
            </a:r>
            <a:r>
              <a:rPr lang="en-US" dirty="0" err="1"/>
              <a:t>Right</a:t>
            </a:r>
            <a:r>
              <a:rPr lang="en-US" dirty="0"/>
              <a:t> Left </a:t>
            </a:r>
            <a:r>
              <a:rPr lang="en-US" dirty="0" err="1"/>
              <a:t>Left</a:t>
            </a:r>
            <a:r>
              <a:rPr lang="en-US" dirty="0"/>
              <a:t> </a:t>
            </a:r>
            <a:r>
              <a:rPr lang="en-US" dirty="0" err="1"/>
              <a:t>Dsred</a:t>
            </a:r>
            <a:r>
              <a:rPr lang="en-US" dirty="0"/>
              <a:t> + DAPI GFP + </a:t>
            </a:r>
            <a:r>
              <a:rPr lang="en-US" dirty="0" err="1"/>
              <a:t>Dsred</a:t>
            </a:r>
            <a:r>
              <a:rPr lang="en-US" dirty="0"/>
              <a:t> CA1 </a:t>
            </a:r>
            <a:r>
              <a:rPr lang="en-US" dirty="0" err="1"/>
              <a:t>CA1</a:t>
            </a:r>
            <a:r>
              <a:rPr lang="en-US" dirty="0"/>
              <a:t> </a:t>
            </a:r>
            <a:r>
              <a:rPr lang="en-US" dirty="0" err="1"/>
              <a:t>CA1</a:t>
            </a:r>
            <a:r>
              <a:rPr lang="en-US" dirty="0"/>
              <a:t> </a:t>
            </a:r>
            <a:r>
              <a:rPr lang="en-US" dirty="0" err="1"/>
              <a:t>CA1</a:t>
            </a:r>
            <a:r>
              <a:rPr lang="en-US" dirty="0"/>
              <a:t> </a:t>
            </a:r>
            <a:r>
              <a:rPr lang="en-US" dirty="0" err="1"/>
              <a:t>CA1</a:t>
            </a:r>
            <a:r>
              <a:rPr lang="en-US" dirty="0"/>
              <a:t> </a:t>
            </a:r>
            <a:r>
              <a:rPr lang="en-US" dirty="0" err="1"/>
              <a:t>CA1</a:t>
            </a:r>
            <a:r>
              <a:rPr lang="en-US" dirty="0"/>
              <a:t> Right a b c e d f g h </a:t>
            </a:r>
            <a:r>
              <a:rPr lang="en-US" dirty="0" err="1"/>
              <a:t>i</a:t>
            </a:r>
            <a:r>
              <a:rPr lang="en-US" dirty="0"/>
              <a:t> j k l m n Fig. 3 The ipsCA-conCA1 functional connectivity. a RV-</a:t>
            </a:r>
            <a:r>
              <a:rPr lang="en-US" dirty="0" err="1"/>
              <a:t>dG</a:t>
            </a:r>
            <a:r>
              <a:rPr lang="en-US" dirty="0"/>
              <a:t>-GFP and -</a:t>
            </a:r>
            <a:r>
              <a:rPr lang="en-US" dirty="0" err="1"/>
              <a:t>Dsred</a:t>
            </a:r>
            <a:r>
              <a:rPr lang="en-US" dirty="0"/>
              <a:t> were infused into the stratum </a:t>
            </a:r>
            <a:r>
              <a:rPr lang="en-US" dirty="0" err="1"/>
              <a:t>oriens</a:t>
            </a:r>
            <a:r>
              <a:rPr lang="en-US" dirty="0"/>
              <a:t> of left and right CA1, and a number of neurons were labeled in the opposite side. b In vivo study revealed that electrical stimulation at ipsCA1 evoked the excitatory postsynaptic potentials (</a:t>
            </a:r>
            <a:r>
              <a:rPr lang="en-US" dirty="0" err="1"/>
              <a:t>fEPSP</a:t>
            </a:r>
            <a:r>
              <a:rPr lang="en-US" dirty="0"/>
              <a:t>) in conCA1, with an onset latency of about 8-ms (c, d T2), relative to about 10-ms in the CA3-CA1 pathway (c, d T1). e Paradigm for studying </a:t>
            </a:r>
            <a:r>
              <a:rPr lang="en-US" dirty="0" err="1"/>
              <a:t>TetLC</a:t>
            </a:r>
            <a:r>
              <a:rPr lang="en-US" dirty="0"/>
              <a:t> effects. f Unilateral (Uni) or bilateral (Bi) CA1 expression of </a:t>
            </a:r>
            <a:r>
              <a:rPr lang="en-US" dirty="0" err="1"/>
              <a:t>TetLC</a:t>
            </a:r>
            <a:r>
              <a:rPr lang="en-US" dirty="0"/>
              <a:t> (AAV-Syn-EGFP-2A-TetLC-3flg) impaired generalization or the both, respectively. g–j </a:t>
            </a:r>
            <a:r>
              <a:rPr lang="en-US" dirty="0" err="1"/>
              <a:t>NpHR</a:t>
            </a:r>
            <a:r>
              <a:rPr lang="en-US" dirty="0"/>
              <a:t> was expressed and optogenetic stimulation was used during the retrieval tests. Silencing of Uni or Bi CA1 impaired generalization or the both, respectively. k–n When </a:t>
            </a:r>
            <a:r>
              <a:rPr lang="en-US" dirty="0" err="1"/>
              <a:t>NpHR</a:t>
            </a:r>
            <a:r>
              <a:rPr lang="en-US" dirty="0"/>
              <a:t> was expressed at ipsCA1 but optogenetic stimulation was applied at conCA1 to silence the ipsCA1 projection terminals onto conCA1, the ipsCA1–conCA1 </a:t>
            </a:r>
            <a:r>
              <a:rPr lang="en-US" dirty="0" err="1"/>
              <a:t>fEPSP</a:t>
            </a:r>
            <a:r>
              <a:rPr lang="en-US" dirty="0"/>
              <a:t> was reduced by about 20% with light on relative to light off. Light on during the retrieval tests impaired generalization, while light off during the tests had a slight enhancement effect on </a:t>
            </a:r>
          </a:p>
          <a:p>
            <a:endParaRPr lang="en-US" dirty="0"/>
          </a:p>
          <a:p>
            <a:endParaRPr lang="en-US" dirty="0"/>
          </a:p>
          <a:p>
            <a:r>
              <a:rPr lang="en-US" dirty="0"/>
              <a:t>Unilateral or bilateral CA1 inhibition using CNQX+TTX before fear conditioning (fig 2a) or before </a:t>
            </a:r>
            <a:r>
              <a:rPr lang="en-US" dirty="0" err="1"/>
              <a:t>retrival</a:t>
            </a:r>
            <a:r>
              <a:rPr lang="en-US" dirty="0"/>
              <a:t> test (2c, d) resulted in similar effects in generalization examined 24 h after fear conditioning. Using </a:t>
            </a:r>
            <a:r>
              <a:rPr lang="en-US" dirty="0" err="1"/>
              <a:t>muscimol</a:t>
            </a:r>
            <a:r>
              <a:rPr lang="en-US" dirty="0"/>
              <a:t> before retrieval test to inhibit unilateral or bilateral CA1 also led to similar effects (Supplementary Fig. 2c, d, </a:t>
            </a:r>
            <a:r>
              <a:rPr lang="en-US" dirty="0" err="1"/>
              <a:t>Muscimol</a:t>
            </a:r>
            <a:r>
              <a:rPr lang="en-US" dirty="0"/>
              <a:t>). The drug effects on generalization were long-lasting, because either CNQX + TTX or </a:t>
            </a:r>
            <a:r>
              <a:rPr lang="en-US" dirty="0" err="1"/>
              <a:t>anisomycin</a:t>
            </a:r>
            <a:r>
              <a:rPr lang="en-US" dirty="0"/>
              <a:t> infused into unilateral or bilateral CA1 after fear conditioning impaired generalization or the both, tested 7 d after fear conditioning (Supplementary Fig. 2e, f). Thus, generalization appears to be a type of memory not only depending on but also differing from the original memory.</a:t>
            </a:r>
          </a:p>
        </p:txBody>
      </p:sp>
      <p:sp>
        <p:nvSpPr>
          <p:cNvPr id="4" name="Slide Number Placeholder 3"/>
          <p:cNvSpPr>
            <a:spLocks noGrp="1"/>
          </p:cNvSpPr>
          <p:nvPr>
            <p:ph type="sldNum" sz="quarter" idx="10"/>
          </p:nvPr>
        </p:nvSpPr>
        <p:spPr/>
        <p:txBody>
          <a:bodyPr/>
          <a:lstStyle/>
          <a:p>
            <a:fld id="{45B7DFEE-3689-4950-981D-87E9EB2BCC27}" type="slidenum">
              <a:rPr lang="en-US" smtClean="0"/>
              <a:t>31</a:t>
            </a:fld>
            <a:endParaRPr lang="en-US"/>
          </a:p>
        </p:txBody>
      </p:sp>
    </p:spTree>
    <p:extLst>
      <p:ext uri="{BB962C8B-B14F-4D97-AF65-F5344CB8AC3E}">
        <p14:creationId xmlns:p14="http://schemas.microsoft.com/office/powerpoint/2010/main" val="2364800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bilateral CA1 activity is indeed symmetrical for generalization, we applied a single-foot fear conditioning paradigm by giving </a:t>
            </a:r>
            <a:r>
              <a:rPr lang="en-US" dirty="0" err="1"/>
              <a:t>footshocks</a:t>
            </a:r>
            <a:r>
              <a:rPr lang="en-US" dirty="0"/>
              <a:t> directly to the right hind leg of the rats</a:t>
            </a:r>
          </a:p>
          <a:p>
            <a:endParaRPr lang="en-US" dirty="0"/>
          </a:p>
        </p:txBody>
      </p:sp>
      <p:sp>
        <p:nvSpPr>
          <p:cNvPr id="4" name="Slide Number Placeholder 3"/>
          <p:cNvSpPr>
            <a:spLocks noGrp="1"/>
          </p:cNvSpPr>
          <p:nvPr>
            <p:ph type="sldNum" sz="quarter" idx="10"/>
          </p:nvPr>
        </p:nvSpPr>
        <p:spPr/>
        <p:txBody>
          <a:bodyPr/>
          <a:lstStyle/>
          <a:p>
            <a:fld id="{45B7DFEE-3689-4950-981D-87E9EB2BCC27}" type="slidenum">
              <a:rPr lang="en-US" smtClean="0"/>
              <a:t>33</a:t>
            </a:fld>
            <a:endParaRPr lang="en-US"/>
          </a:p>
        </p:txBody>
      </p:sp>
    </p:spTree>
    <p:extLst>
      <p:ext uri="{BB962C8B-B14F-4D97-AF65-F5344CB8AC3E}">
        <p14:creationId xmlns:p14="http://schemas.microsoft.com/office/powerpoint/2010/main" val="4161685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bilateral CA1 activity is indeed symmetrical for generalization, we applied a single-foot fear conditioning paradigm by giving </a:t>
            </a:r>
            <a:r>
              <a:rPr lang="en-US" dirty="0" err="1"/>
              <a:t>footshocks</a:t>
            </a:r>
            <a:r>
              <a:rPr lang="en-US" dirty="0"/>
              <a:t> directly to the right hind leg of the rats</a:t>
            </a:r>
          </a:p>
          <a:p>
            <a:endParaRPr lang="en-US" dirty="0"/>
          </a:p>
          <a:p>
            <a:r>
              <a:rPr lang="en-US" dirty="0"/>
              <a:t>). It is documented that spinal cord neurons relay the signals of the </a:t>
            </a:r>
            <a:r>
              <a:rPr lang="en-US" dirty="0" err="1"/>
              <a:t>footshocks</a:t>
            </a:r>
            <a:r>
              <a:rPr lang="en-US" dirty="0"/>
              <a:t> to the posterior intralaminar nuclei (PIL) of the thalamus predominantly via contralateral projections19,20, and then to the hippocampus21. Therefore, we examined whether and how PIL inhibition could affect fear memory and/or generalization</a:t>
            </a:r>
          </a:p>
        </p:txBody>
      </p:sp>
      <p:sp>
        <p:nvSpPr>
          <p:cNvPr id="4" name="Slide Number Placeholder 3"/>
          <p:cNvSpPr>
            <a:spLocks noGrp="1"/>
          </p:cNvSpPr>
          <p:nvPr>
            <p:ph type="sldNum" sz="quarter" idx="10"/>
          </p:nvPr>
        </p:nvSpPr>
        <p:spPr/>
        <p:txBody>
          <a:bodyPr/>
          <a:lstStyle/>
          <a:p>
            <a:fld id="{45B7DFEE-3689-4950-981D-87E9EB2BCC27}" type="slidenum">
              <a:rPr lang="en-US" smtClean="0"/>
              <a:t>34</a:t>
            </a:fld>
            <a:endParaRPr lang="en-US"/>
          </a:p>
        </p:txBody>
      </p:sp>
    </p:spTree>
    <p:extLst>
      <p:ext uri="{BB962C8B-B14F-4D97-AF65-F5344CB8AC3E}">
        <p14:creationId xmlns:p14="http://schemas.microsoft.com/office/powerpoint/2010/main" val="1012754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4-suggesting that the labeled neurons have projection terminals onto ipsCA1 stratum </a:t>
            </a:r>
            <a:r>
              <a:rPr lang="en-US" dirty="0" err="1"/>
              <a:t>oriens</a:t>
            </a:r>
            <a:endParaRPr lang="en-US" dirty="0"/>
          </a:p>
        </p:txBody>
      </p:sp>
      <p:sp>
        <p:nvSpPr>
          <p:cNvPr id="4" name="Slide Number Placeholder 3"/>
          <p:cNvSpPr>
            <a:spLocks noGrp="1"/>
          </p:cNvSpPr>
          <p:nvPr>
            <p:ph type="sldNum" sz="quarter" idx="10"/>
          </p:nvPr>
        </p:nvSpPr>
        <p:spPr/>
        <p:txBody>
          <a:bodyPr/>
          <a:lstStyle/>
          <a:p>
            <a:fld id="{45B7DFEE-3689-4950-981D-87E9EB2BCC27}" type="slidenum">
              <a:rPr lang="en-US" smtClean="0"/>
              <a:t>37</a:t>
            </a:fld>
            <a:endParaRPr lang="en-US"/>
          </a:p>
        </p:txBody>
      </p:sp>
    </p:spTree>
    <p:extLst>
      <p:ext uri="{BB962C8B-B14F-4D97-AF65-F5344CB8AC3E}">
        <p14:creationId xmlns:p14="http://schemas.microsoft.com/office/powerpoint/2010/main" val="3006601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B7DFEE-3689-4950-981D-87E9EB2BCC27}" type="slidenum">
              <a:rPr lang="en-US" smtClean="0"/>
              <a:t>15</a:t>
            </a:fld>
            <a:endParaRPr lang="en-US"/>
          </a:p>
        </p:txBody>
      </p:sp>
    </p:spTree>
    <p:extLst>
      <p:ext uri="{BB962C8B-B14F-4D97-AF65-F5344CB8AC3E}">
        <p14:creationId xmlns:p14="http://schemas.microsoft.com/office/powerpoint/2010/main" val="1918173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B7DFEE-3689-4950-981D-87E9EB2BCC27}" type="slidenum">
              <a:rPr lang="en-US" smtClean="0"/>
              <a:t>16</a:t>
            </a:fld>
            <a:endParaRPr lang="en-US"/>
          </a:p>
        </p:txBody>
      </p:sp>
    </p:spTree>
    <p:extLst>
      <p:ext uri="{BB962C8B-B14F-4D97-AF65-F5344CB8AC3E}">
        <p14:creationId xmlns:p14="http://schemas.microsoft.com/office/powerpoint/2010/main" val="4196499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B7DFEE-3689-4950-981D-87E9EB2BCC27}" type="slidenum">
              <a:rPr lang="en-US" smtClean="0"/>
              <a:t>17</a:t>
            </a:fld>
            <a:endParaRPr lang="en-US"/>
          </a:p>
        </p:txBody>
      </p:sp>
    </p:spTree>
    <p:extLst>
      <p:ext uri="{BB962C8B-B14F-4D97-AF65-F5344CB8AC3E}">
        <p14:creationId xmlns:p14="http://schemas.microsoft.com/office/powerpoint/2010/main" val="3008431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45B7DFEE-3689-4950-981D-87E9EB2BCC27}" type="slidenum">
              <a:rPr lang="en-US" smtClean="0"/>
              <a:t>18</a:t>
            </a:fld>
            <a:endParaRPr lang="en-US"/>
          </a:p>
        </p:txBody>
      </p:sp>
    </p:spTree>
    <p:extLst>
      <p:ext uri="{BB962C8B-B14F-4D97-AF65-F5344CB8AC3E}">
        <p14:creationId xmlns:p14="http://schemas.microsoft.com/office/powerpoint/2010/main" val="2056722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B7DFEE-3689-4950-981D-87E9EB2BCC27}" type="slidenum">
              <a:rPr lang="en-US" smtClean="0"/>
              <a:t>19</a:t>
            </a:fld>
            <a:endParaRPr lang="en-US"/>
          </a:p>
        </p:txBody>
      </p:sp>
    </p:spTree>
    <p:extLst>
      <p:ext uri="{BB962C8B-B14F-4D97-AF65-F5344CB8AC3E}">
        <p14:creationId xmlns:p14="http://schemas.microsoft.com/office/powerpoint/2010/main" val="2947374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B7DFEE-3689-4950-981D-87E9EB2BCC27}" type="slidenum">
              <a:rPr lang="en-US" smtClean="0"/>
              <a:t>21</a:t>
            </a:fld>
            <a:endParaRPr lang="en-US"/>
          </a:p>
        </p:txBody>
      </p:sp>
    </p:spTree>
    <p:extLst>
      <p:ext uri="{BB962C8B-B14F-4D97-AF65-F5344CB8AC3E}">
        <p14:creationId xmlns:p14="http://schemas.microsoft.com/office/powerpoint/2010/main" val="1512660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B7DFEE-3689-4950-981D-87E9EB2BCC27}" type="slidenum">
              <a:rPr lang="en-US" smtClean="0"/>
              <a:t>23</a:t>
            </a:fld>
            <a:endParaRPr lang="en-US"/>
          </a:p>
        </p:txBody>
      </p:sp>
    </p:spTree>
    <p:extLst>
      <p:ext uri="{BB962C8B-B14F-4D97-AF65-F5344CB8AC3E}">
        <p14:creationId xmlns:p14="http://schemas.microsoft.com/office/powerpoint/2010/main" val="2849479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1b:As shown in Fig. 1b, fear memory was formed quickly in T-box, and maintained over the retrieval tests. By contrast, generalization was developed gradually in G-box, and rapidly rose up to maximal over 24 h, when recall efficiency became near equivalent to that in T-box, shows rapid time course of generalization of full formation distinct from that of fear memory</a:t>
            </a:r>
          </a:p>
          <a:p>
            <a:endParaRPr lang="en-US" dirty="0"/>
          </a:p>
          <a:p>
            <a:r>
              <a:rPr lang="en-US" dirty="0"/>
              <a:t>To show how this rapid generalization was occurring and its mechanisms, generalization and fear memory 24 h after extinction training that was performed by exposing the rats into T-box for 50 min (Fig. 1c), starting at 0.5, 12 or 24 h after fear conditioning for the separate groups (Fig. 1d, Δ h). These time points represented increasing levels (low to high) of generalization that was then maintained for at least 7 d, shows that early stages have nonsignificant effect on early stages if extinction training occurred, but later point showed largely reduced feat memory (suppression), the middle disrupted the generalization-reveals a distinct pattern in rapid generalization in memory extinction, </a:t>
            </a:r>
            <a:r>
              <a:rPr lang="en-US" dirty="0" err="1"/>
              <a:t>retrinaing</a:t>
            </a:r>
            <a:r>
              <a:rPr lang="en-US" dirty="0"/>
              <a:t> after caused gradual generalization reformation over 24h, proposes that circuit mechanism for rapid </a:t>
            </a:r>
            <a:r>
              <a:rPr lang="en-US" dirty="0" err="1"/>
              <a:t>gernalization</a:t>
            </a:r>
            <a:r>
              <a:rPr lang="en-US" dirty="0"/>
              <a:t> is separate from fear memory (could still share molecular and chemical processes)</a:t>
            </a:r>
          </a:p>
        </p:txBody>
      </p:sp>
      <p:sp>
        <p:nvSpPr>
          <p:cNvPr id="4" name="Slide Number Placeholder 3"/>
          <p:cNvSpPr>
            <a:spLocks noGrp="1"/>
          </p:cNvSpPr>
          <p:nvPr>
            <p:ph type="sldNum" sz="quarter" idx="10"/>
          </p:nvPr>
        </p:nvSpPr>
        <p:spPr/>
        <p:txBody>
          <a:bodyPr/>
          <a:lstStyle/>
          <a:p>
            <a:fld id="{45B7DFEE-3689-4950-981D-87E9EB2BCC27}" type="slidenum">
              <a:rPr lang="en-US" smtClean="0"/>
              <a:t>29</a:t>
            </a:fld>
            <a:endParaRPr lang="en-US"/>
          </a:p>
        </p:txBody>
      </p:sp>
    </p:spTree>
    <p:extLst>
      <p:ext uri="{BB962C8B-B14F-4D97-AF65-F5344CB8AC3E}">
        <p14:creationId xmlns:p14="http://schemas.microsoft.com/office/powerpoint/2010/main" val="4260829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55C734-6184-40D4-A088-66537F63EA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64C6183-FA3E-4955-A51B-340ABB7EE4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822FAD1-586A-495B-8669-B643E0EE701C}"/>
              </a:ext>
            </a:extLst>
          </p:cNvPr>
          <p:cNvSpPr>
            <a:spLocks noGrp="1"/>
          </p:cNvSpPr>
          <p:nvPr>
            <p:ph type="dt" sz="half" idx="10"/>
          </p:nvPr>
        </p:nvSpPr>
        <p:spPr/>
        <p:txBody>
          <a:bodyPr/>
          <a:lstStyle/>
          <a:p>
            <a:fld id="{301FB602-D5CB-44B2-B87A-CEFB1683FCF8}" type="datetimeFigureOut">
              <a:rPr lang="en-US" smtClean="0"/>
              <a:t>10/26/2018</a:t>
            </a:fld>
            <a:endParaRPr lang="en-US"/>
          </a:p>
        </p:txBody>
      </p:sp>
      <p:sp>
        <p:nvSpPr>
          <p:cNvPr id="5" name="Footer Placeholder 4">
            <a:extLst>
              <a:ext uri="{FF2B5EF4-FFF2-40B4-BE49-F238E27FC236}">
                <a16:creationId xmlns:a16="http://schemas.microsoft.com/office/drawing/2014/main" xmlns="" id="{4E627FCF-C97B-400A-82F4-504E60A29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8C0CCA7-A954-4ECF-9A5B-5CA578585F44}"/>
              </a:ext>
            </a:extLst>
          </p:cNvPr>
          <p:cNvSpPr>
            <a:spLocks noGrp="1"/>
          </p:cNvSpPr>
          <p:nvPr>
            <p:ph type="sldNum" sz="quarter" idx="12"/>
          </p:nvPr>
        </p:nvSpPr>
        <p:spPr/>
        <p:txBody>
          <a:bodyPr/>
          <a:lstStyle/>
          <a:p>
            <a:fld id="{A6F341D0-93B3-48B9-A16B-90E359F39DC3}" type="slidenum">
              <a:rPr lang="en-US" smtClean="0"/>
              <a:t>‹#›</a:t>
            </a:fld>
            <a:endParaRPr lang="en-US"/>
          </a:p>
        </p:txBody>
      </p:sp>
    </p:spTree>
    <p:extLst>
      <p:ext uri="{BB962C8B-B14F-4D97-AF65-F5344CB8AC3E}">
        <p14:creationId xmlns:p14="http://schemas.microsoft.com/office/powerpoint/2010/main" val="268938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F6BC3E-7505-40D7-A1E1-D603AABF1A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291EC1B-D65E-471A-A1CB-90CB8A2443C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D98BDE7-56AE-48EC-ADB7-C03EF2A7EDEC}"/>
              </a:ext>
            </a:extLst>
          </p:cNvPr>
          <p:cNvSpPr>
            <a:spLocks noGrp="1"/>
          </p:cNvSpPr>
          <p:nvPr>
            <p:ph type="dt" sz="half" idx="10"/>
          </p:nvPr>
        </p:nvSpPr>
        <p:spPr/>
        <p:txBody>
          <a:bodyPr/>
          <a:lstStyle/>
          <a:p>
            <a:fld id="{301FB602-D5CB-44B2-B87A-CEFB1683FCF8}" type="datetimeFigureOut">
              <a:rPr lang="en-US" smtClean="0"/>
              <a:t>10/26/2018</a:t>
            </a:fld>
            <a:endParaRPr lang="en-US"/>
          </a:p>
        </p:txBody>
      </p:sp>
      <p:sp>
        <p:nvSpPr>
          <p:cNvPr id="5" name="Footer Placeholder 4">
            <a:extLst>
              <a:ext uri="{FF2B5EF4-FFF2-40B4-BE49-F238E27FC236}">
                <a16:creationId xmlns:a16="http://schemas.microsoft.com/office/drawing/2014/main" xmlns="" id="{D32890B2-DB30-4E5F-9AFB-43E26B970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4D720B-A75F-43A3-8B07-F05E6FF5ECF4}"/>
              </a:ext>
            </a:extLst>
          </p:cNvPr>
          <p:cNvSpPr>
            <a:spLocks noGrp="1"/>
          </p:cNvSpPr>
          <p:nvPr>
            <p:ph type="sldNum" sz="quarter" idx="12"/>
          </p:nvPr>
        </p:nvSpPr>
        <p:spPr/>
        <p:txBody>
          <a:bodyPr/>
          <a:lstStyle/>
          <a:p>
            <a:fld id="{A6F341D0-93B3-48B9-A16B-90E359F39DC3}" type="slidenum">
              <a:rPr lang="en-US" smtClean="0"/>
              <a:t>‹#›</a:t>
            </a:fld>
            <a:endParaRPr lang="en-US"/>
          </a:p>
        </p:txBody>
      </p:sp>
    </p:spTree>
    <p:extLst>
      <p:ext uri="{BB962C8B-B14F-4D97-AF65-F5344CB8AC3E}">
        <p14:creationId xmlns:p14="http://schemas.microsoft.com/office/powerpoint/2010/main" val="300460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ADC739F-4029-4D6F-B213-88E60D9D5B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B48653F-0B66-4C64-B1EB-C51AE1797A0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DA10BB3-DCB3-46B8-A753-391331297FAE}"/>
              </a:ext>
            </a:extLst>
          </p:cNvPr>
          <p:cNvSpPr>
            <a:spLocks noGrp="1"/>
          </p:cNvSpPr>
          <p:nvPr>
            <p:ph type="dt" sz="half" idx="10"/>
          </p:nvPr>
        </p:nvSpPr>
        <p:spPr/>
        <p:txBody>
          <a:bodyPr/>
          <a:lstStyle/>
          <a:p>
            <a:fld id="{301FB602-D5CB-44B2-B87A-CEFB1683FCF8}" type="datetimeFigureOut">
              <a:rPr lang="en-US" smtClean="0"/>
              <a:t>10/26/2018</a:t>
            </a:fld>
            <a:endParaRPr lang="en-US"/>
          </a:p>
        </p:txBody>
      </p:sp>
      <p:sp>
        <p:nvSpPr>
          <p:cNvPr id="5" name="Footer Placeholder 4">
            <a:extLst>
              <a:ext uri="{FF2B5EF4-FFF2-40B4-BE49-F238E27FC236}">
                <a16:creationId xmlns:a16="http://schemas.microsoft.com/office/drawing/2014/main" xmlns="" id="{61786544-54EF-4EDD-AC7C-55DAEFA5BA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DEDFFDB-7480-40CD-9E0E-143E81B820D9}"/>
              </a:ext>
            </a:extLst>
          </p:cNvPr>
          <p:cNvSpPr>
            <a:spLocks noGrp="1"/>
          </p:cNvSpPr>
          <p:nvPr>
            <p:ph type="sldNum" sz="quarter" idx="12"/>
          </p:nvPr>
        </p:nvSpPr>
        <p:spPr/>
        <p:txBody>
          <a:bodyPr/>
          <a:lstStyle/>
          <a:p>
            <a:fld id="{A6F341D0-93B3-48B9-A16B-90E359F39DC3}" type="slidenum">
              <a:rPr lang="en-US" smtClean="0"/>
              <a:t>‹#›</a:t>
            </a:fld>
            <a:endParaRPr lang="en-US"/>
          </a:p>
        </p:txBody>
      </p:sp>
    </p:spTree>
    <p:extLst>
      <p:ext uri="{BB962C8B-B14F-4D97-AF65-F5344CB8AC3E}">
        <p14:creationId xmlns:p14="http://schemas.microsoft.com/office/powerpoint/2010/main" val="832745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A707FF-C5B8-4A9A-8382-9B41465D4C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138DD5D-F832-48AE-97D1-14EDC61BC9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EC00C9-BE99-4510-BA40-26B496498A6A}"/>
              </a:ext>
            </a:extLst>
          </p:cNvPr>
          <p:cNvSpPr>
            <a:spLocks noGrp="1"/>
          </p:cNvSpPr>
          <p:nvPr>
            <p:ph type="dt" sz="half" idx="10"/>
          </p:nvPr>
        </p:nvSpPr>
        <p:spPr/>
        <p:txBody>
          <a:bodyPr/>
          <a:lstStyle/>
          <a:p>
            <a:fld id="{301FB602-D5CB-44B2-B87A-CEFB1683FCF8}" type="datetimeFigureOut">
              <a:rPr lang="en-US" smtClean="0"/>
              <a:t>10/26/2018</a:t>
            </a:fld>
            <a:endParaRPr lang="en-US"/>
          </a:p>
        </p:txBody>
      </p:sp>
      <p:sp>
        <p:nvSpPr>
          <p:cNvPr id="5" name="Footer Placeholder 4">
            <a:extLst>
              <a:ext uri="{FF2B5EF4-FFF2-40B4-BE49-F238E27FC236}">
                <a16:creationId xmlns:a16="http://schemas.microsoft.com/office/drawing/2014/main" xmlns="" id="{DD42D6A1-6F03-4AB2-A5B5-2F602B1D03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3150B07-461D-430B-96E5-49BC92D0FE7B}"/>
              </a:ext>
            </a:extLst>
          </p:cNvPr>
          <p:cNvSpPr>
            <a:spLocks noGrp="1"/>
          </p:cNvSpPr>
          <p:nvPr>
            <p:ph type="sldNum" sz="quarter" idx="12"/>
          </p:nvPr>
        </p:nvSpPr>
        <p:spPr/>
        <p:txBody>
          <a:bodyPr/>
          <a:lstStyle/>
          <a:p>
            <a:fld id="{A6F341D0-93B3-48B9-A16B-90E359F39DC3}" type="slidenum">
              <a:rPr lang="en-US" smtClean="0"/>
              <a:t>‹#›</a:t>
            </a:fld>
            <a:endParaRPr lang="en-US"/>
          </a:p>
        </p:txBody>
      </p:sp>
    </p:spTree>
    <p:extLst>
      <p:ext uri="{BB962C8B-B14F-4D97-AF65-F5344CB8AC3E}">
        <p14:creationId xmlns:p14="http://schemas.microsoft.com/office/powerpoint/2010/main" val="2291672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BB854B-3E36-4EC6-B0B8-790F1034AF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99220EE-DDAE-4B30-908B-15F9C32CC2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8AC5CFC9-AD1E-4AD3-AA88-5EDE01C2DE02}"/>
              </a:ext>
            </a:extLst>
          </p:cNvPr>
          <p:cNvSpPr>
            <a:spLocks noGrp="1"/>
          </p:cNvSpPr>
          <p:nvPr>
            <p:ph type="dt" sz="half" idx="10"/>
          </p:nvPr>
        </p:nvSpPr>
        <p:spPr/>
        <p:txBody>
          <a:bodyPr/>
          <a:lstStyle/>
          <a:p>
            <a:fld id="{301FB602-D5CB-44B2-B87A-CEFB1683FCF8}" type="datetimeFigureOut">
              <a:rPr lang="en-US" smtClean="0"/>
              <a:t>10/26/2018</a:t>
            </a:fld>
            <a:endParaRPr lang="en-US"/>
          </a:p>
        </p:txBody>
      </p:sp>
      <p:sp>
        <p:nvSpPr>
          <p:cNvPr id="5" name="Footer Placeholder 4">
            <a:extLst>
              <a:ext uri="{FF2B5EF4-FFF2-40B4-BE49-F238E27FC236}">
                <a16:creationId xmlns:a16="http://schemas.microsoft.com/office/drawing/2014/main" xmlns="" id="{CB48517E-7A41-4848-B0FF-5BD94EDF23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4A82D28-6379-4351-90C3-77117D2CF3C2}"/>
              </a:ext>
            </a:extLst>
          </p:cNvPr>
          <p:cNvSpPr>
            <a:spLocks noGrp="1"/>
          </p:cNvSpPr>
          <p:nvPr>
            <p:ph type="sldNum" sz="quarter" idx="12"/>
          </p:nvPr>
        </p:nvSpPr>
        <p:spPr/>
        <p:txBody>
          <a:bodyPr/>
          <a:lstStyle/>
          <a:p>
            <a:fld id="{A6F341D0-93B3-48B9-A16B-90E359F39DC3}" type="slidenum">
              <a:rPr lang="en-US" smtClean="0"/>
              <a:t>‹#›</a:t>
            </a:fld>
            <a:endParaRPr lang="en-US"/>
          </a:p>
        </p:txBody>
      </p:sp>
    </p:spTree>
    <p:extLst>
      <p:ext uri="{BB962C8B-B14F-4D97-AF65-F5344CB8AC3E}">
        <p14:creationId xmlns:p14="http://schemas.microsoft.com/office/powerpoint/2010/main" val="398267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8046D3-B6BF-4F9C-B882-CD24C9567B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B305DEC-911B-46CE-ABCC-2A74646F918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264C830-58D2-47EF-A96F-085F6B91F56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E9B53B2-0783-455F-8ABB-F25E9FFCD29E}"/>
              </a:ext>
            </a:extLst>
          </p:cNvPr>
          <p:cNvSpPr>
            <a:spLocks noGrp="1"/>
          </p:cNvSpPr>
          <p:nvPr>
            <p:ph type="dt" sz="half" idx="10"/>
          </p:nvPr>
        </p:nvSpPr>
        <p:spPr/>
        <p:txBody>
          <a:bodyPr/>
          <a:lstStyle/>
          <a:p>
            <a:fld id="{301FB602-D5CB-44B2-B87A-CEFB1683FCF8}" type="datetimeFigureOut">
              <a:rPr lang="en-US" smtClean="0"/>
              <a:t>10/26/2018</a:t>
            </a:fld>
            <a:endParaRPr lang="en-US"/>
          </a:p>
        </p:txBody>
      </p:sp>
      <p:sp>
        <p:nvSpPr>
          <p:cNvPr id="6" name="Footer Placeholder 5">
            <a:extLst>
              <a:ext uri="{FF2B5EF4-FFF2-40B4-BE49-F238E27FC236}">
                <a16:creationId xmlns:a16="http://schemas.microsoft.com/office/drawing/2014/main" xmlns="" id="{2605E786-F6AB-46D6-AF3E-B144E25A75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825E0F9-7A1B-437A-8E6D-889B4D71B8A3}"/>
              </a:ext>
            </a:extLst>
          </p:cNvPr>
          <p:cNvSpPr>
            <a:spLocks noGrp="1"/>
          </p:cNvSpPr>
          <p:nvPr>
            <p:ph type="sldNum" sz="quarter" idx="12"/>
          </p:nvPr>
        </p:nvSpPr>
        <p:spPr/>
        <p:txBody>
          <a:bodyPr/>
          <a:lstStyle/>
          <a:p>
            <a:fld id="{A6F341D0-93B3-48B9-A16B-90E359F39DC3}" type="slidenum">
              <a:rPr lang="en-US" smtClean="0"/>
              <a:t>‹#›</a:t>
            </a:fld>
            <a:endParaRPr lang="en-US"/>
          </a:p>
        </p:txBody>
      </p:sp>
    </p:spTree>
    <p:extLst>
      <p:ext uri="{BB962C8B-B14F-4D97-AF65-F5344CB8AC3E}">
        <p14:creationId xmlns:p14="http://schemas.microsoft.com/office/powerpoint/2010/main" val="742030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010469-E7D6-4D56-B947-83078A4A89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6A17580-70B3-45AF-BE6D-C2D398921F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3443920C-F82C-4B5E-895E-B431898A14F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AD7CE70-D69B-4990-AE29-59D5DFFB8C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5AA96270-3452-4095-9B19-D6518C1C0DF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E462C2D-4653-4782-A696-0146384908F8}"/>
              </a:ext>
            </a:extLst>
          </p:cNvPr>
          <p:cNvSpPr>
            <a:spLocks noGrp="1"/>
          </p:cNvSpPr>
          <p:nvPr>
            <p:ph type="dt" sz="half" idx="10"/>
          </p:nvPr>
        </p:nvSpPr>
        <p:spPr/>
        <p:txBody>
          <a:bodyPr/>
          <a:lstStyle/>
          <a:p>
            <a:fld id="{301FB602-D5CB-44B2-B87A-CEFB1683FCF8}" type="datetimeFigureOut">
              <a:rPr lang="en-US" smtClean="0"/>
              <a:t>10/26/2018</a:t>
            </a:fld>
            <a:endParaRPr lang="en-US"/>
          </a:p>
        </p:txBody>
      </p:sp>
      <p:sp>
        <p:nvSpPr>
          <p:cNvPr id="8" name="Footer Placeholder 7">
            <a:extLst>
              <a:ext uri="{FF2B5EF4-FFF2-40B4-BE49-F238E27FC236}">
                <a16:creationId xmlns:a16="http://schemas.microsoft.com/office/drawing/2014/main" xmlns="" id="{4B1EBFCA-A89B-4879-A54E-8AAFA5E5D7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B909057-E1C9-4239-B928-47480B5413D0}"/>
              </a:ext>
            </a:extLst>
          </p:cNvPr>
          <p:cNvSpPr>
            <a:spLocks noGrp="1"/>
          </p:cNvSpPr>
          <p:nvPr>
            <p:ph type="sldNum" sz="quarter" idx="12"/>
          </p:nvPr>
        </p:nvSpPr>
        <p:spPr/>
        <p:txBody>
          <a:bodyPr/>
          <a:lstStyle/>
          <a:p>
            <a:fld id="{A6F341D0-93B3-48B9-A16B-90E359F39DC3}" type="slidenum">
              <a:rPr lang="en-US" smtClean="0"/>
              <a:t>‹#›</a:t>
            </a:fld>
            <a:endParaRPr lang="en-US"/>
          </a:p>
        </p:txBody>
      </p:sp>
    </p:spTree>
    <p:extLst>
      <p:ext uri="{BB962C8B-B14F-4D97-AF65-F5344CB8AC3E}">
        <p14:creationId xmlns:p14="http://schemas.microsoft.com/office/powerpoint/2010/main" val="3158665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BF62B3-7F83-48D7-9333-8E924D00E3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D2385B3-2BEB-47B8-957D-8C2D38B341AD}"/>
              </a:ext>
            </a:extLst>
          </p:cNvPr>
          <p:cNvSpPr>
            <a:spLocks noGrp="1"/>
          </p:cNvSpPr>
          <p:nvPr>
            <p:ph type="dt" sz="half" idx="10"/>
          </p:nvPr>
        </p:nvSpPr>
        <p:spPr/>
        <p:txBody>
          <a:bodyPr/>
          <a:lstStyle/>
          <a:p>
            <a:fld id="{301FB602-D5CB-44B2-B87A-CEFB1683FCF8}" type="datetimeFigureOut">
              <a:rPr lang="en-US" smtClean="0"/>
              <a:t>10/26/2018</a:t>
            </a:fld>
            <a:endParaRPr lang="en-US"/>
          </a:p>
        </p:txBody>
      </p:sp>
      <p:sp>
        <p:nvSpPr>
          <p:cNvPr id="4" name="Footer Placeholder 3">
            <a:extLst>
              <a:ext uri="{FF2B5EF4-FFF2-40B4-BE49-F238E27FC236}">
                <a16:creationId xmlns:a16="http://schemas.microsoft.com/office/drawing/2014/main" xmlns="" id="{C5328456-7638-4DE5-944B-9D10318F73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D709CBC-6ABE-4DA2-B9B5-022923EC494D}"/>
              </a:ext>
            </a:extLst>
          </p:cNvPr>
          <p:cNvSpPr>
            <a:spLocks noGrp="1"/>
          </p:cNvSpPr>
          <p:nvPr>
            <p:ph type="sldNum" sz="quarter" idx="12"/>
          </p:nvPr>
        </p:nvSpPr>
        <p:spPr/>
        <p:txBody>
          <a:bodyPr/>
          <a:lstStyle/>
          <a:p>
            <a:fld id="{A6F341D0-93B3-48B9-A16B-90E359F39DC3}" type="slidenum">
              <a:rPr lang="en-US" smtClean="0"/>
              <a:t>‹#›</a:t>
            </a:fld>
            <a:endParaRPr lang="en-US"/>
          </a:p>
        </p:txBody>
      </p:sp>
    </p:spTree>
    <p:extLst>
      <p:ext uri="{BB962C8B-B14F-4D97-AF65-F5344CB8AC3E}">
        <p14:creationId xmlns:p14="http://schemas.microsoft.com/office/powerpoint/2010/main" val="1579645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FC67EF1-F3B8-47C1-9F4F-0645C7DDEF16}"/>
              </a:ext>
            </a:extLst>
          </p:cNvPr>
          <p:cNvSpPr>
            <a:spLocks noGrp="1"/>
          </p:cNvSpPr>
          <p:nvPr>
            <p:ph type="dt" sz="half" idx="10"/>
          </p:nvPr>
        </p:nvSpPr>
        <p:spPr/>
        <p:txBody>
          <a:bodyPr/>
          <a:lstStyle/>
          <a:p>
            <a:fld id="{301FB602-D5CB-44B2-B87A-CEFB1683FCF8}" type="datetimeFigureOut">
              <a:rPr lang="en-US" smtClean="0"/>
              <a:t>10/26/2018</a:t>
            </a:fld>
            <a:endParaRPr lang="en-US"/>
          </a:p>
        </p:txBody>
      </p:sp>
      <p:sp>
        <p:nvSpPr>
          <p:cNvPr id="3" name="Footer Placeholder 2">
            <a:extLst>
              <a:ext uri="{FF2B5EF4-FFF2-40B4-BE49-F238E27FC236}">
                <a16:creationId xmlns:a16="http://schemas.microsoft.com/office/drawing/2014/main" xmlns="" id="{0849D18F-07B3-42E3-BC71-8421B0D769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C5A0B6E-C52F-4D0D-9874-D9B95B9F3A56}"/>
              </a:ext>
            </a:extLst>
          </p:cNvPr>
          <p:cNvSpPr>
            <a:spLocks noGrp="1"/>
          </p:cNvSpPr>
          <p:nvPr>
            <p:ph type="sldNum" sz="quarter" idx="12"/>
          </p:nvPr>
        </p:nvSpPr>
        <p:spPr/>
        <p:txBody>
          <a:bodyPr/>
          <a:lstStyle/>
          <a:p>
            <a:fld id="{A6F341D0-93B3-48B9-A16B-90E359F39DC3}" type="slidenum">
              <a:rPr lang="en-US" smtClean="0"/>
              <a:t>‹#›</a:t>
            </a:fld>
            <a:endParaRPr lang="en-US"/>
          </a:p>
        </p:txBody>
      </p:sp>
    </p:spTree>
    <p:extLst>
      <p:ext uri="{BB962C8B-B14F-4D97-AF65-F5344CB8AC3E}">
        <p14:creationId xmlns:p14="http://schemas.microsoft.com/office/powerpoint/2010/main" val="353301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6A1C6D-7548-4323-8D72-19061404D9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073EA50-EB80-498E-A8E0-8C1E671E17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215CD18-3057-428E-A465-74C9B7F05B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191EDDE-470F-4AD1-A766-5F80DFA44AB3}"/>
              </a:ext>
            </a:extLst>
          </p:cNvPr>
          <p:cNvSpPr>
            <a:spLocks noGrp="1"/>
          </p:cNvSpPr>
          <p:nvPr>
            <p:ph type="dt" sz="half" idx="10"/>
          </p:nvPr>
        </p:nvSpPr>
        <p:spPr/>
        <p:txBody>
          <a:bodyPr/>
          <a:lstStyle/>
          <a:p>
            <a:fld id="{301FB602-D5CB-44B2-B87A-CEFB1683FCF8}" type="datetimeFigureOut">
              <a:rPr lang="en-US" smtClean="0"/>
              <a:t>10/26/2018</a:t>
            </a:fld>
            <a:endParaRPr lang="en-US"/>
          </a:p>
        </p:txBody>
      </p:sp>
      <p:sp>
        <p:nvSpPr>
          <p:cNvPr id="6" name="Footer Placeholder 5">
            <a:extLst>
              <a:ext uri="{FF2B5EF4-FFF2-40B4-BE49-F238E27FC236}">
                <a16:creationId xmlns:a16="http://schemas.microsoft.com/office/drawing/2014/main" xmlns="" id="{498F761F-1DA8-4814-83B5-E0C783B430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45402A5-96D9-4E3D-966F-67215C32AA50}"/>
              </a:ext>
            </a:extLst>
          </p:cNvPr>
          <p:cNvSpPr>
            <a:spLocks noGrp="1"/>
          </p:cNvSpPr>
          <p:nvPr>
            <p:ph type="sldNum" sz="quarter" idx="12"/>
          </p:nvPr>
        </p:nvSpPr>
        <p:spPr/>
        <p:txBody>
          <a:bodyPr/>
          <a:lstStyle/>
          <a:p>
            <a:fld id="{A6F341D0-93B3-48B9-A16B-90E359F39DC3}" type="slidenum">
              <a:rPr lang="en-US" smtClean="0"/>
              <a:t>‹#›</a:t>
            </a:fld>
            <a:endParaRPr lang="en-US"/>
          </a:p>
        </p:txBody>
      </p:sp>
    </p:spTree>
    <p:extLst>
      <p:ext uri="{BB962C8B-B14F-4D97-AF65-F5344CB8AC3E}">
        <p14:creationId xmlns:p14="http://schemas.microsoft.com/office/powerpoint/2010/main" val="2794783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51E29C-2FAA-48D5-AC83-02E581EE21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C2B3977-AD6C-4EA1-912C-C29BB3B709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06C2B85-28FC-41ED-9BD2-CC8EBFB9E0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4C04DF4-8CB2-47A1-A2F9-75AD9A943C3E}"/>
              </a:ext>
            </a:extLst>
          </p:cNvPr>
          <p:cNvSpPr>
            <a:spLocks noGrp="1"/>
          </p:cNvSpPr>
          <p:nvPr>
            <p:ph type="dt" sz="half" idx="10"/>
          </p:nvPr>
        </p:nvSpPr>
        <p:spPr/>
        <p:txBody>
          <a:bodyPr/>
          <a:lstStyle/>
          <a:p>
            <a:fld id="{301FB602-D5CB-44B2-B87A-CEFB1683FCF8}" type="datetimeFigureOut">
              <a:rPr lang="en-US" smtClean="0"/>
              <a:t>10/26/2018</a:t>
            </a:fld>
            <a:endParaRPr lang="en-US"/>
          </a:p>
        </p:txBody>
      </p:sp>
      <p:sp>
        <p:nvSpPr>
          <p:cNvPr id="6" name="Footer Placeholder 5">
            <a:extLst>
              <a:ext uri="{FF2B5EF4-FFF2-40B4-BE49-F238E27FC236}">
                <a16:creationId xmlns:a16="http://schemas.microsoft.com/office/drawing/2014/main" xmlns="" id="{D0257F7B-FF72-4C6E-A7F8-25109E5012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FD99F9B-E7A9-4245-9409-65306C912066}"/>
              </a:ext>
            </a:extLst>
          </p:cNvPr>
          <p:cNvSpPr>
            <a:spLocks noGrp="1"/>
          </p:cNvSpPr>
          <p:nvPr>
            <p:ph type="sldNum" sz="quarter" idx="12"/>
          </p:nvPr>
        </p:nvSpPr>
        <p:spPr/>
        <p:txBody>
          <a:bodyPr/>
          <a:lstStyle/>
          <a:p>
            <a:fld id="{A6F341D0-93B3-48B9-A16B-90E359F39DC3}" type="slidenum">
              <a:rPr lang="en-US" smtClean="0"/>
              <a:t>‹#›</a:t>
            </a:fld>
            <a:endParaRPr lang="en-US"/>
          </a:p>
        </p:txBody>
      </p:sp>
    </p:spTree>
    <p:extLst>
      <p:ext uri="{BB962C8B-B14F-4D97-AF65-F5344CB8AC3E}">
        <p14:creationId xmlns:p14="http://schemas.microsoft.com/office/powerpoint/2010/main" val="1327135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74856B1-A58D-439A-B090-3EC03D709D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461B7CF-FE31-4C4E-82D1-D107670F27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7FA8DDB-B368-41A6-8AA0-DFCAA5002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FB602-D5CB-44B2-B87A-CEFB1683FCF8}" type="datetimeFigureOut">
              <a:rPr lang="en-US" smtClean="0"/>
              <a:t>10/26/2018</a:t>
            </a:fld>
            <a:endParaRPr lang="en-US"/>
          </a:p>
        </p:txBody>
      </p:sp>
      <p:sp>
        <p:nvSpPr>
          <p:cNvPr id="5" name="Footer Placeholder 4">
            <a:extLst>
              <a:ext uri="{FF2B5EF4-FFF2-40B4-BE49-F238E27FC236}">
                <a16:creationId xmlns:a16="http://schemas.microsoft.com/office/drawing/2014/main" xmlns="" id="{34512126-E195-4EF6-86E0-3CE7369EE2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0A9CAC42-1D5B-451C-8801-DB4B3E5917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F341D0-93B3-48B9-A16B-90E359F39DC3}" type="slidenum">
              <a:rPr lang="en-US" smtClean="0"/>
              <a:t>‹#›</a:t>
            </a:fld>
            <a:endParaRPr lang="en-US"/>
          </a:p>
        </p:txBody>
      </p:sp>
    </p:spTree>
    <p:extLst>
      <p:ext uri="{BB962C8B-B14F-4D97-AF65-F5344CB8AC3E}">
        <p14:creationId xmlns:p14="http://schemas.microsoft.com/office/powerpoint/2010/main" val="2850254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en/brain-brainstorming-character-smart-1773892/"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en/neurons-brain-cells-brain-structure-1773922/"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ja.wikipedia.org/wiki/%E6%BC%AB%E7%AC%A6"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6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7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7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8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86197D16-FE75-4A0E-A0C9-28C0F04A43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xmlns="" id="{FA8FCEC6-4B30-4FF2-8B32-504BEAEA3A1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a16="http://schemas.microsoft.com/office/drawing/2014/main" xmlns="" id="{A81672F2-8D9D-4ECE-85EF-50DDC6E19B66}"/>
              </a:ext>
            </a:extLst>
          </p:cNvPr>
          <p:cNvSpPr>
            <a:spLocks noGrp="1"/>
          </p:cNvSpPr>
          <p:nvPr>
            <p:ph type="ctrTitle"/>
          </p:nvPr>
        </p:nvSpPr>
        <p:spPr>
          <a:xfrm>
            <a:off x="804484" y="1191796"/>
            <a:ext cx="10021446" cy="2976344"/>
          </a:xfrm>
        </p:spPr>
        <p:txBody>
          <a:bodyPr anchor="ctr">
            <a:normAutofit/>
          </a:bodyPr>
          <a:lstStyle/>
          <a:p>
            <a:pPr algn="l"/>
            <a:r>
              <a:rPr lang="en-US" sz="6600" dirty="0">
                <a:solidFill>
                  <a:srgbClr val="FFFFFF"/>
                </a:solidFill>
              </a:rPr>
              <a:t>Fear Learning: The Interworking Circuits that Affect Fear </a:t>
            </a:r>
          </a:p>
        </p:txBody>
      </p:sp>
      <p:sp>
        <p:nvSpPr>
          <p:cNvPr id="3" name="Subtitle 2">
            <a:extLst>
              <a:ext uri="{FF2B5EF4-FFF2-40B4-BE49-F238E27FC236}">
                <a16:creationId xmlns:a16="http://schemas.microsoft.com/office/drawing/2014/main" xmlns="" id="{37F89B56-9F3A-47CA-A6A1-7D922F8C2CCA}"/>
              </a:ext>
            </a:extLst>
          </p:cNvPr>
          <p:cNvSpPr>
            <a:spLocks noGrp="1"/>
          </p:cNvSpPr>
          <p:nvPr>
            <p:ph type="subTitle" idx="1"/>
          </p:nvPr>
        </p:nvSpPr>
        <p:spPr>
          <a:xfrm>
            <a:off x="804788" y="5318990"/>
            <a:ext cx="9416898" cy="723670"/>
          </a:xfrm>
        </p:spPr>
        <p:txBody>
          <a:bodyPr anchor="t">
            <a:normAutofit/>
          </a:bodyPr>
          <a:lstStyle/>
          <a:p>
            <a:pPr algn="l"/>
            <a:r>
              <a:rPr lang="en-US" sz="1800" dirty="0">
                <a:solidFill>
                  <a:srgbClr val="000000"/>
                </a:solidFill>
              </a:rPr>
              <a:t>By: Cami Brenner</a:t>
            </a:r>
          </a:p>
        </p:txBody>
      </p:sp>
    </p:spTree>
    <p:extLst>
      <p:ext uri="{BB962C8B-B14F-4D97-AF65-F5344CB8AC3E}">
        <p14:creationId xmlns:p14="http://schemas.microsoft.com/office/powerpoint/2010/main" val="1900266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50C9617C-5B97-470B-ABD7-C4015EC80F46}"/>
              </a:ext>
            </a:extLst>
          </p:cNvPr>
          <p:cNvSpPr>
            <a:spLocks noGrp="1"/>
          </p:cNvSpPr>
          <p:nvPr>
            <p:ph type="title"/>
          </p:nvPr>
        </p:nvSpPr>
        <p:spPr>
          <a:xfrm>
            <a:off x="6094105" y="802955"/>
            <a:ext cx="4977976" cy="1454051"/>
          </a:xfrm>
        </p:spPr>
        <p:txBody>
          <a:bodyPr>
            <a:normAutofit/>
          </a:bodyPr>
          <a:lstStyle/>
          <a:p>
            <a:r>
              <a:rPr lang="en-US">
                <a:solidFill>
                  <a:srgbClr val="000000"/>
                </a:solidFill>
              </a:rPr>
              <a:t>Research</a:t>
            </a:r>
          </a:p>
        </p:txBody>
      </p:sp>
      <p:sp>
        <p:nvSpPr>
          <p:cNvPr id="14" name="Freeform 62">
            <a:extLst>
              <a:ext uri="{FF2B5EF4-FFF2-40B4-BE49-F238E27FC236}">
                <a16:creationId xmlns:a16="http://schemas.microsoft.com/office/drawing/2014/main" xmlns=""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Rat">
            <a:extLst>
              <a:ext uri="{FF2B5EF4-FFF2-40B4-BE49-F238E27FC236}">
                <a16:creationId xmlns:a16="http://schemas.microsoft.com/office/drawing/2014/main" xmlns="" id="{69DB7AE8-7230-49AB-B69E-DBDBB10BEA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xmlns="" id="{1FF6350D-022A-46D0-A66A-A6EED06E5824}"/>
              </a:ext>
            </a:extLst>
          </p:cNvPr>
          <p:cNvSpPr>
            <a:spLocks noGrp="1"/>
          </p:cNvSpPr>
          <p:nvPr>
            <p:ph idx="1"/>
          </p:nvPr>
        </p:nvSpPr>
        <p:spPr>
          <a:xfrm>
            <a:off x="6090574" y="2421682"/>
            <a:ext cx="4977578" cy="3639289"/>
          </a:xfrm>
        </p:spPr>
        <p:txBody>
          <a:bodyPr anchor="ctr">
            <a:normAutofit/>
          </a:bodyPr>
          <a:lstStyle/>
          <a:p>
            <a:r>
              <a:rPr lang="en-US" sz="2000">
                <a:solidFill>
                  <a:srgbClr val="000000"/>
                </a:solidFill>
              </a:rPr>
              <a:t>Used optogenetic silencing combined with two photon calcium imaging in mice (during auditory cortex of fear learning)</a:t>
            </a:r>
          </a:p>
          <a:p>
            <a:pPr lvl="1"/>
            <a:r>
              <a:rPr lang="en-US" sz="2000">
                <a:solidFill>
                  <a:srgbClr val="000000"/>
                </a:solidFill>
              </a:rPr>
              <a:t>Optogenic activation of GABAergic interneurons</a:t>
            </a:r>
          </a:p>
          <a:p>
            <a:pPr lvl="1"/>
            <a:r>
              <a:rPr lang="en-US" sz="2000">
                <a:solidFill>
                  <a:srgbClr val="000000"/>
                </a:solidFill>
              </a:rPr>
              <a:t>Two photon calcium for imaging in primary auditory cortex of awake mice</a:t>
            </a:r>
          </a:p>
          <a:p>
            <a:pPr lvl="2"/>
            <a:r>
              <a:rPr lang="en-US">
                <a:solidFill>
                  <a:srgbClr val="000000"/>
                </a:solidFill>
              </a:rPr>
              <a:t>Considers cortical sensory representations before and after discriminative fear learning</a:t>
            </a:r>
          </a:p>
          <a:p>
            <a:endParaRPr lang="en-US" sz="2000">
              <a:solidFill>
                <a:srgbClr val="000000"/>
              </a:solidFill>
            </a:endParaRPr>
          </a:p>
        </p:txBody>
      </p:sp>
    </p:spTree>
    <p:extLst>
      <p:ext uri="{BB962C8B-B14F-4D97-AF65-F5344CB8AC3E}">
        <p14:creationId xmlns:p14="http://schemas.microsoft.com/office/powerpoint/2010/main" val="2079231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4C3103B-AE2E-41DA-8805-65F1A948FD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xmlns="" id="{E3BC0C31-69A7-4200-9AFE-927230E1E0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A5AE19DD-A063-4DAF-AB43-26ED41DDDD99}"/>
              </a:ext>
            </a:extLst>
          </p:cNvPr>
          <p:cNvSpPr>
            <a:spLocks noGrp="1"/>
          </p:cNvSpPr>
          <p:nvPr>
            <p:ph type="title"/>
          </p:nvPr>
        </p:nvSpPr>
        <p:spPr>
          <a:xfrm>
            <a:off x="1158240" y="4894262"/>
            <a:ext cx="10307952" cy="1325563"/>
          </a:xfrm>
        </p:spPr>
        <p:txBody>
          <a:bodyPr>
            <a:normAutofit/>
          </a:bodyPr>
          <a:lstStyle/>
          <a:p>
            <a:r>
              <a:rPr lang="en-US"/>
              <a:t>Procedures</a:t>
            </a:r>
            <a:endParaRPr lang="en-US" dirty="0"/>
          </a:p>
        </p:txBody>
      </p:sp>
      <p:sp>
        <p:nvSpPr>
          <p:cNvPr id="3" name="Content Placeholder 2">
            <a:extLst>
              <a:ext uri="{FF2B5EF4-FFF2-40B4-BE49-F238E27FC236}">
                <a16:creationId xmlns:a16="http://schemas.microsoft.com/office/drawing/2014/main" xmlns="" id="{0CE99DF9-3079-4B2F-859F-547A0796E2EE}"/>
              </a:ext>
            </a:extLst>
          </p:cNvPr>
          <p:cNvSpPr>
            <a:spLocks noGrp="1"/>
          </p:cNvSpPr>
          <p:nvPr>
            <p:ph idx="1"/>
          </p:nvPr>
        </p:nvSpPr>
        <p:spPr>
          <a:xfrm>
            <a:off x="1161288" y="701019"/>
            <a:ext cx="6484094" cy="3382247"/>
          </a:xfrm>
        </p:spPr>
        <p:txBody>
          <a:bodyPr anchor="ctr">
            <a:normAutofit/>
          </a:bodyPr>
          <a:lstStyle/>
          <a:p>
            <a:r>
              <a:rPr lang="en-US" sz="2000"/>
              <a:t>Mice-housed in room with reversed light cycle</a:t>
            </a:r>
          </a:p>
          <a:p>
            <a:pPr lvl="1"/>
            <a:r>
              <a:rPr lang="en-US" sz="2000"/>
              <a:t>Experiments performed during dark period</a:t>
            </a:r>
          </a:p>
          <a:p>
            <a:r>
              <a:rPr lang="en-US" sz="2000"/>
              <a:t>Mice suited with stainless steel head bar to skull</a:t>
            </a:r>
          </a:p>
          <a:p>
            <a:r>
              <a:rPr lang="en-US" sz="2000"/>
              <a:t>Muscle that overlies right auditory cortex removed</a:t>
            </a:r>
          </a:p>
          <a:p>
            <a:r>
              <a:rPr lang="en-US" sz="2000"/>
              <a:t>Small Craniotomy was made (dura intact, 2x3 mm)</a:t>
            </a:r>
          </a:p>
          <a:p>
            <a:pPr lvl="1"/>
            <a:r>
              <a:rPr lang="en-US" sz="2000"/>
              <a:t>Sealed with 1.5% agarose</a:t>
            </a:r>
          </a:p>
          <a:p>
            <a:r>
              <a:rPr lang="en-US" sz="2000"/>
              <a:t>Injected with virus (10-16 locations)</a:t>
            </a:r>
          </a:p>
          <a:p>
            <a:r>
              <a:rPr lang="en-US" sz="2000"/>
              <a:t>Imaging occurred 3-7 weeks following virus injection</a:t>
            </a:r>
          </a:p>
          <a:p>
            <a:endParaRPr lang="en-US" sz="2000"/>
          </a:p>
        </p:txBody>
      </p:sp>
      <p:cxnSp>
        <p:nvCxnSpPr>
          <p:cNvPr id="15" name="Straight Connector 11">
            <a:extLst>
              <a:ext uri="{FF2B5EF4-FFF2-40B4-BE49-F238E27FC236}">
                <a16:creationId xmlns:a16="http://schemas.microsoft.com/office/drawing/2014/main" xmlns="" id="{45B5AFC7-2F07-4F7B-9151-E45D7548D8F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72540" y="4450080"/>
            <a:ext cx="123444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CB1340FC-C4E2-4CD5-9BCA-7A022E8B49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34348" y="99996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3063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66247B98-CDE2-4A55-A23D-A48FC3472167}"/>
              </a:ext>
            </a:extLst>
          </p:cNvPr>
          <p:cNvSpPr>
            <a:spLocks noGrp="1"/>
          </p:cNvSpPr>
          <p:nvPr>
            <p:ph type="title"/>
          </p:nvPr>
        </p:nvSpPr>
        <p:spPr>
          <a:xfrm>
            <a:off x="863029" y="1012004"/>
            <a:ext cx="3416158" cy="4795408"/>
          </a:xfrm>
        </p:spPr>
        <p:txBody>
          <a:bodyPr>
            <a:normAutofit/>
          </a:bodyPr>
          <a:lstStyle/>
          <a:p>
            <a:r>
              <a:rPr lang="en-US">
                <a:solidFill>
                  <a:srgbClr val="FFFFFF"/>
                </a:solidFill>
              </a:rPr>
              <a:t>Viral Infections</a:t>
            </a:r>
          </a:p>
        </p:txBody>
      </p:sp>
      <p:graphicFrame>
        <p:nvGraphicFramePr>
          <p:cNvPr id="7" name="Content Placeholder 2">
            <a:extLst>
              <a:ext uri="{FF2B5EF4-FFF2-40B4-BE49-F238E27FC236}">
                <a16:creationId xmlns:a16="http://schemas.microsoft.com/office/drawing/2014/main" xmlns="" id="{3492CB84-C06E-42E9-AF0A-6E2BBA07BC6A}"/>
              </a:ext>
            </a:extLst>
          </p:cNvPr>
          <p:cNvGraphicFramePr>
            <a:graphicFrameLocks noGrp="1"/>
          </p:cNvGraphicFramePr>
          <p:nvPr>
            <p:ph idx="1"/>
            <p:extLst>
              <p:ext uri="{D42A27DB-BD31-4B8C-83A1-F6EECF244321}">
                <p14:modId xmlns:p14="http://schemas.microsoft.com/office/powerpoint/2010/main" val="275798228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6221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EE1C13F7-FF35-4E34-BF52-252ECD7A8BBC}"/>
              </a:ext>
            </a:extLst>
          </p:cNvPr>
          <p:cNvSpPr>
            <a:spLocks noGrp="1"/>
          </p:cNvSpPr>
          <p:nvPr>
            <p:ph type="title"/>
          </p:nvPr>
        </p:nvSpPr>
        <p:spPr>
          <a:xfrm>
            <a:off x="863029" y="1012004"/>
            <a:ext cx="3416158" cy="4795408"/>
          </a:xfrm>
        </p:spPr>
        <p:txBody>
          <a:bodyPr>
            <a:normAutofit/>
          </a:bodyPr>
          <a:lstStyle/>
          <a:p>
            <a:r>
              <a:rPr lang="en-US">
                <a:solidFill>
                  <a:srgbClr val="FFFFFF"/>
                </a:solidFill>
              </a:rPr>
              <a:t>Discriminative Fear Learning: Head Fixed Mice Trained to Obtain Water at a Lick Port</a:t>
            </a:r>
          </a:p>
        </p:txBody>
      </p:sp>
      <p:graphicFrame>
        <p:nvGraphicFramePr>
          <p:cNvPr id="13" name="Content Placeholder 2">
            <a:extLst>
              <a:ext uri="{FF2B5EF4-FFF2-40B4-BE49-F238E27FC236}">
                <a16:creationId xmlns:a16="http://schemas.microsoft.com/office/drawing/2014/main" xmlns="" id="{05CBD7F3-EF8C-45EE-A8F3-5F5200012AD5}"/>
              </a:ext>
            </a:extLst>
          </p:cNvPr>
          <p:cNvGraphicFramePr>
            <a:graphicFrameLocks noGrp="1"/>
          </p:cNvGraphicFramePr>
          <p:nvPr>
            <p:ph idx="1"/>
            <p:extLst>
              <p:ext uri="{D42A27DB-BD31-4B8C-83A1-F6EECF244321}">
                <p14:modId xmlns:p14="http://schemas.microsoft.com/office/powerpoint/2010/main" val="265835760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4949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E7EDD12A-266A-4191-8086-232C7118C560}"/>
              </a:ext>
            </a:extLst>
          </p:cNvPr>
          <p:cNvSpPr>
            <a:spLocks noGrp="1"/>
          </p:cNvSpPr>
          <p:nvPr>
            <p:ph type="title"/>
          </p:nvPr>
        </p:nvSpPr>
        <p:spPr>
          <a:xfrm>
            <a:off x="863029" y="1012004"/>
            <a:ext cx="3416158" cy="4795408"/>
          </a:xfrm>
        </p:spPr>
        <p:txBody>
          <a:bodyPr>
            <a:normAutofit/>
          </a:bodyPr>
          <a:lstStyle/>
          <a:p>
            <a:r>
              <a:rPr lang="en-US">
                <a:solidFill>
                  <a:srgbClr val="FFFFFF"/>
                </a:solidFill>
              </a:rPr>
              <a:t>Optigentics</a:t>
            </a:r>
          </a:p>
        </p:txBody>
      </p:sp>
      <p:graphicFrame>
        <p:nvGraphicFramePr>
          <p:cNvPr id="5" name="Content Placeholder 2">
            <a:extLst>
              <a:ext uri="{FF2B5EF4-FFF2-40B4-BE49-F238E27FC236}">
                <a16:creationId xmlns:a16="http://schemas.microsoft.com/office/drawing/2014/main" xmlns="" id="{F63542B4-5BFC-4C07-9FB2-DDEE61036219}"/>
              </a:ext>
            </a:extLst>
          </p:cNvPr>
          <p:cNvGraphicFramePr>
            <a:graphicFrameLocks noGrp="1"/>
          </p:cNvGraphicFramePr>
          <p:nvPr>
            <p:ph idx="1"/>
            <p:extLst>
              <p:ext uri="{D42A27DB-BD31-4B8C-83A1-F6EECF244321}">
                <p14:modId xmlns:p14="http://schemas.microsoft.com/office/powerpoint/2010/main" val="294280917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5444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585C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a:extLst>
              <a:ext uri="{FF2B5EF4-FFF2-40B4-BE49-F238E27FC236}">
                <a16:creationId xmlns:a16="http://schemas.microsoft.com/office/drawing/2014/main" xmlns="" id="{F9D4C485-8D29-4C44-985F-E545B1C163DA}"/>
              </a:ext>
            </a:extLst>
          </p:cNvPr>
          <p:cNvPicPr>
            <a:picLocks noGrp="1" noChangeAspect="1"/>
          </p:cNvPicPr>
          <p:nvPr>
            <p:ph idx="1"/>
          </p:nvPr>
        </p:nvPicPr>
        <p:blipFill>
          <a:blip r:embed="rId3"/>
          <a:stretch>
            <a:fillRect/>
          </a:stretch>
        </p:blipFill>
        <p:spPr>
          <a:xfrm>
            <a:off x="864951" y="643467"/>
            <a:ext cx="10462097" cy="5571066"/>
          </a:xfrm>
          <a:prstGeom prst="rect">
            <a:avLst/>
          </a:prstGeom>
        </p:spPr>
      </p:pic>
    </p:spTree>
    <p:extLst>
      <p:ext uri="{BB962C8B-B14F-4D97-AF65-F5344CB8AC3E}">
        <p14:creationId xmlns:p14="http://schemas.microsoft.com/office/powerpoint/2010/main" val="1072652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42EC8A-FB8E-4A18-904A-8ECE49821582}"/>
              </a:ext>
            </a:extLst>
          </p:cNvPr>
          <p:cNvSpPr>
            <a:spLocks noGrp="1"/>
          </p:cNvSpPr>
          <p:nvPr>
            <p:ph type="title"/>
          </p:nvPr>
        </p:nvSpPr>
        <p:spPr>
          <a:xfrm>
            <a:off x="329153" y="218260"/>
            <a:ext cx="10515600" cy="1325563"/>
          </a:xfrm>
        </p:spPr>
        <p:txBody>
          <a:bodyPr>
            <a:normAutofit fontScale="90000"/>
          </a:bodyPr>
          <a:lstStyle/>
          <a:p>
            <a:r>
              <a:rPr lang="en-US" sz="2800" dirty="0"/>
              <a:t>To determine impact of discriminative fear learning with conditioned tones in auditory cortex</a:t>
            </a:r>
            <a:br>
              <a:rPr lang="en-US" sz="2800" dirty="0"/>
            </a:br>
            <a:r>
              <a:rPr lang="en-US" sz="2800" dirty="0"/>
              <a:t/>
            </a:r>
            <a:br>
              <a:rPr lang="en-US" sz="2800" dirty="0"/>
            </a:br>
            <a:r>
              <a:rPr lang="en-US" sz="2800" dirty="0"/>
              <a:t>AAV Vector               GCaMP6 ( contains GAD2-IRES-Cre × Rosa-LSL-</a:t>
            </a:r>
            <a:r>
              <a:rPr lang="en-US" sz="2800" dirty="0" err="1"/>
              <a:t>tdTomato</a:t>
            </a:r>
            <a:r>
              <a:rPr lang="en-US" sz="2800" dirty="0"/>
              <a:t>)-Calcium activity dependent </a:t>
            </a:r>
          </a:p>
        </p:txBody>
      </p:sp>
      <p:sp>
        <p:nvSpPr>
          <p:cNvPr id="3" name="Content Placeholder 2">
            <a:extLst>
              <a:ext uri="{FF2B5EF4-FFF2-40B4-BE49-F238E27FC236}">
                <a16:creationId xmlns:a16="http://schemas.microsoft.com/office/drawing/2014/main" xmlns="" id="{ACE6DDE2-406A-467D-937D-046307A0DC7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 id="{18F6715F-C83A-4A54-BFEC-AFC955C08F0B}"/>
              </a:ext>
            </a:extLst>
          </p:cNvPr>
          <p:cNvPicPr>
            <a:picLocks noChangeAspect="1"/>
          </p:cNvPicPr>
          <p:nvPr/>
        </p:nvPicPr>
        <p:blipFill>
          <a:blip r:embed="rId3"/>
          <a:stretch>
            <a:fillRect/>
          </a:stretch>
        </p:blipFill>
        <p:spPr>
          <a:xfrm>
            <a:off x="161772" y="1722932"/>
            <a:ext cx="10019178" cy="4825887"/>
          </a:xfrm>
          <a:prstGeom prst="rect">
            <a:avLst/>
          </a:prstGeom>
        </p:spPr>
      </p:pic>
      <p:sp>
        <p:nvSpPr>
          <p:cNvPr id="5" name="Arrow: Right 4">
            <a:extLst>
              <a:ext uri="{FF2B5EF4-FFF2-40B4-BE49-F238E27FC236}">
                <a16:creationId xmlns:a16="http://schemas.microsoft.com/office/drawing/2014/main" xmlns="" id="{0916D6EE-913E-4674-BC4B-DBA162C8ED1C}"/>
              </a:ext>
            </a:extLst>
          </p:cNvPr>
          <p:cNvSpPr/>
          <p:nvPr/>
        </p:nvSpPr>
        <p:spPr>
          <a:xfrm>
            <a:off x="1998482" y="1197204"/>
            <a:ext cx="707011" cy="1995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8103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a:extLst>
              <a:ext uri="{FF2B5EF4-FFF2-40B4-BE49-F238E27FC236}">
                <a16:creationId xmlns:a16="http://schemas.microsoft.com/office/drawing/2014/main" xmlns="" id="{CEAEB552-FD44-4130-BB24-BE59DC342ADF}"/>
              </a:ext>
            </a:extLst>
          </p:cNvPr>
          <p:cNvPicPr>
            <a:picLocks noGrp="1" noChangeAspect="1"/>
          </p:cNvPicPr>
          <p:nvPr>
            <p:ph idx="1"/>
          </p:nvPr>
        </p:nvPicPr>
        <p:blipFill>
          <a:blip r:embed="rId3"/>
          <a:stretch>
            <a:fillRect/>
          </a:stretch>
        </p:blipFill>
        <p:spPr>
          <a:xfrm>
            <a:off x="1472708" y="643467"/>
            <a:ext cx="9246584" cy="5571066"/>
          </a:xfrm>
          <a:prstGeom prst="rect">
            <a:avLst/>
          </a:prstGeom>
        </p:spPr>
      </p:pic>
    </p:spTree>
    <p:extLst>
      <p:ext uri="{BB962C8B-B14F-4D97-AF65-F5344CB8AC3E}">
        <p14:creationId xmlns:p14="http://schemas.microsoft.com/office/powerpoint/2010/main" val="217365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494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3">
            <a:extLst>
              <a:ext uri="{FF2B5EF4-FFF2-40B4-BE49-F238E27FC236}">
                <a16:creationId xmlns:a16="http://schemas.microsoft.com/office/drawing/2014/main" xmlns="" id="{9FF0ED4D-822B-4250-908A-ED9C161F0F4F}"/>
              </a:ext>
            </a:extLst>
          </p:cNvPr>
          <p:cNvPicPr>
            <a:picLocks noGrp="1" noChangeAspect="1"/>
          </p:cNvPicPr>
          <p:nvPr>
            <p:ph idx="1"/>
          </p:nvPr>
        </p:nvPicPr>
        <p:blipFill rotWithShape="1">
          <a:blip r:embed="rId3"/>
          <a:srcRect l="13618"/>
          <a:stretch/>
        </p:blipFill>
        <p:spPr>
          <a:xfrm>
            <a:off x="4213149" y="643467"/>
            <a:ext cx="3765701" cy="5571066"/>
          </a:xfrm>
          <a:prstGeom prst="rect">
            <a:avLst/>
          </a:prstGeom>
        </p:spPr>
      </p:pic>
    </p:spTree>
    <p:extLst>
      <p:ext uri="{BB962C8B-B14F-4D97-AF65-F5344CB8AC3E}">
        <p14:creationId xmlns:p14="http://schemas.microsoft.com/office/powerpoint/2010/main" val="2289803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BEF3D10-A98F-48F4-BD20-C9C9A16FD3C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2500" kern="1200">
                <a:solidFill>
                  <a:schemeClr val="bg1"/>
                </a:solidFill>
                <a:latin typeface="+mj-lt"/>
                <a:ea typeface="+mj-ea"/>
                <a:cs typeface="+mj-cs"/>
              </a:rPr>
              <a:t>Perceptual acuity can be modulated by fear learning that involves cortical circuits </a:t>
            </a:r>
          </a:p>
        </p:txBody>
      </p:sp>
      <p:pic>
        <p:nvPicPr>
          <p:cNvPr id="23" name="Content Placeholder 3">
            <a:extLst>
              <a:ext uri="{FF2B5EF4-FFF2-40B4-BE49-F238E27FC236}">
                <a16:creationId xmlns:a16="http://schemas.microsoft.com/office/drawing/2014/main" xmlns="" id="{6C3747FB-C151-4AA5-9383-047BD6A40B25}"/>
              </a:ext>
            </a:extLst>
          </p:cNvPr>
          <p:cNvPicPr>
            <a:picLocks noGrp="1" noChangeAspect="1"/>
          </p:cNvPicPr>
          <p:nvPr>
            <p:ph idx="1"/>
          </p:nvPr>
        </p:nvPicPr>
        <p:blipFill>
          <a:blip r:embed="rId3"/>
          <a:stretch>
            <a:fillRect/>
          </a:stretch>
        </p:blipFill>
        <p:spPr>
          <a:xfrm>
            <a:off x="2008373" y="1675227"/>
            <a:ext cx="8175253" cy="4394199"/>
          </a:xfrm>
          <a:prstGeom prst="rect">
            <a:avLst/>
          </a:prstGeom>
        </p:spPr>
      </p:pic>
    </p:spTree>
    <p:extLst>
      <p:ext uri="{BB962C8B-B14F-4D97-AF65-F5344CB8AC3E}">
        <p14:creationId xmlns:p14="http://schemas.microsoft.com/office/powerpoint/2010/main" val="2362543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4BB015B5-4A87-4EA6-8B82-41210F3BE9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4572000"/>
            <a:ext cx="12191998" cy="2285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33103194-B119-4EEA-8DEB-5843FE28CC32}"/>
              </a:ext>
            </a:extLst>
          </p:cNvPr>
          <p:cNvSpPr>
            <a:spLocks noGrp="1"/>
          </p:cNvSpPr>
          <p:nvPr>
            <p:ph type="title"/>
          </p:nvPr>
        </p:nvSpPr>
        <p:spPr>
          <a:xfrm>
            <a:off x="840509" y="4747491"/>
            <a:ext cx="9400770" cy="1273806"/>
          </a:xfrm>
        </p:spPr>
        <p:txBody>
          <a:bodyPr anchor="b">
            <a:normAutofit/>
          </a:bodyPr>
          <a:lstStyle/>
          <a:p>
            <a:r>
              <a:rPr lang="en-US">
                <a:solidFill>
                  <a:schemeClr val="bg1"/>
                </a:solidFill>
              </a:rPr>
              <a:t>Fear Learning</a:t>
            </a:r>
          </a:p>
        </p:txBody>
      </p:sp>
      <p:sp>
        <p:nvSpPr>
          <p:cNvPr id="3" name="Content Placeholder 2">
            <a:extLst>
              <a:ext uri="{FF2B5EF4-FFF2-40B4-BE49-F238E27FC236}">
                <a16:creationId xmlns:a16="http://schemas.microsoft.com/office/drawing/2014/main" xmlns="" id="{848E0511-3FA0-41A5-BDB1-2491E3E62573}"/>
              </a:ext>
            </a:extLst>
          </p:cNvPr>
          <p:cNvSpPr>
            <a:spLocks noGrp="1"/>
          </p:cNvSpPr>
          <p:nvPr>
            <p:ph idx="1"/>
          </p:nvPr>
        </p:nvSpPr>
        <p:spPr>
          <a:xfrm>
            <a:off x="895082" y="981797"/>
            <a:ext cx="4879185" cy="3113446"/>
          </a:xfrm>
        </p:spPr>
        <p:txBody>
          <a:bodyPr anchor="ctr">
            <a:normAutofit/>
          </a:bodyPr>
          <a:lstStyle/>
          <a:p>
            <a:r>
              <a:rPr lang="en-US" sz="2000"/>
              <a:t>Usually thought to occur in the amygdala</a:t>
            </a:r>
          </a:p>
          <a:p>
            <a:pPr lvl="1"/>
            <a:r>
              <a:rPr lang="en-US" sz="2000"/>
              <a:t>Long term potentiation leads to a synaptic plasticity</a:t>
            </a:r>
          </a:p>
          <a:p>
            <a:pPr lvl="2"/>
            <a:r>
              <a:rPr lang="en-US"/>
              <a:t>Known as learning</a:t>
            </a:r>
          </a:p>
          <a:p>
            <a:r>
              <a:rPr lang="en-US" sz="2000"/>
              <a:t>A learned fear can be common in disorders related to stress/fear</a:t>
            </a:r>
          </a:p>
          <a:p>
            <a:pPr lvl="1"/>
            <a:r>
              <a:rPr lang="en-US" sz="2000"/>
              <a:t>Fearful response still exists even when fear is gone</a:t>
            </a:r>
          </a:p>
        </p:txBody>
      </p:sp>
      <p:pic>
        <p:nvPicPr>
          <p:cNvPr id="7" name="Picture 6">
            <a:extLst>
              <a:ext uri="{FF2B5EF4-FFF2-40B4-BE49-F238E27FC236}">
                <a16:creationId xmlns:a16="http://schemas.microsoft.com/office/drawing/2014/main" xmlns="" id="{E6D1120B-FF6C-4C80-A6FF-E3608500A7C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7157912" y="1223254"/>
            <a:ext cx="3051098" cy="2715477"/>
          </a:xfrm>
          <a:prstGeom prst="rect">
            <a:avLst/>
          </a:prstGeom>
        </p:spPr>
      </p:pic>
      <p:sp>
        <p:nvSpPr>
          <p:cNvPr id="19" name="Freeform 6">
            <a:extLst>
              <a:ext uri="{FF2B5EF4-FFF2-40B4-BE49-F238E27FC236}">
                <a16:creationId xmlns:a16="http://schemas.microsoft.com/office/drawing/2014/main" xmlns="" id="{3C34EE6D-3EF3-46CE-B8E1-B95710DC99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784011" y="5202147"/>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cxnSp>
        <p:nvCxnSpPr>
          <p:cNvPr id="21" name="Straight Connector 20">
            <a:extLst>
              <a:ext uri="{FF2B5EF4-FFF2-40B4-BE49-F238E27FC236}">
                <a16:creationId xmlns:a16="http://schemas.microsoft.com/office/drawing/2014/main" xmlns="" id="{4F8C9297-DB30-4147-8E63-D99C3379396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 y="6199730"/>
            <a:ext cx="10241280" cy="60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4221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8C45EF86-04C2-42A6-87D0-E9F29317C617}"/>
              </a:ext>
            </a:extLst>
          </p:cNvPr>
          <p:cNvSpPr>
            <a:spLocks noGrp="1"/>
          </p:cNvSpPr>
          <p:nvPr>
            <p:ph type="title"/>
          </p:nvPr>
        </p:nvSpPr>
        <p:spPr>
          <a:xfrm>
            <a:off x="640079" y="2053641"/>
            <a:ext cx="3669161" cy="2760098"/>
          </a:xfrm>
        </p:spPr>
        <p:txBody>
          <a:bodyPr>
            <a:normAutofit/>
          </a:bodyPr>
          <a:lstStyle/>
          <a:p>
            <a:endParaRPr lang="en-US">
              <a:solidFill>
                <a:srgbClr val="FFFFFF"/>
              </a:solidFill>
            </a:endParaRPr>
          </a:p>
        </p:txBody>
      </p:sp>
      <p:sp>
        <p:nvSpPr>
          <p:cNvPr id="3" name="Content Placeholder 2">
            <a:extLst>
              <a:ext uri="{FF2B5EF4-FFF2-40B4-BE49-F238E27FC236}">
                <a16:creationId xmlns:a16="http://schemas.microsoft.com/office/drawing/2014/main" xmlns="" id="{2992161A-15A0-4491-887F-9E87BBDABED3}"/>
              </a:ext>
            </a:extLst>
          </p:cNvPr>
          <p:cNvSpPr>
            <a:spLocks noGrp="1"/>
          </p:cNvSpPr>
          <p:nvPr>
            <p:ph idx="1"/>
          </p:nvPr>
        </p:nvSpPr>
        <p:spPr>
          <a:xfrm>
            <a:off x="6090574" y="801866"/>
            <a:ext cx="5306084" cy="5230634"/>
          </a:xfrm>
        </p:spPr>
        <p:txBody>
          <a:bodyPr anchor="ctr">
            <a:normAutofit/>
          </a:bodyPr>
          <a:lstStyle/>
          <a:p>
            <a:r>
              <a:rPr lang="en-US" sz="2400" dirty="0">
                <a:solidFill>
                  <a:srgbClr val="000000"/>
                </a:solidFill>
              </a:rPr>
              <a:t>Considered that changes in interneuron activity can create/influence effects of fear conditioning on pyramidal cell activity</a:t>
            </a:r>
          </a:p>
          <a:p>
            <a:endParaRPr lang="en-US" sz="2400" dirty="0">
              <a:solidFill>
                <a:srgbClr val="000000"/>
              </a:solidFill>
            </a:endParaRPr>
          </a:p>
          <a:p>
            <a:r>
              <a:rPr lang="en-US" sz="2400" dirty="0">
                <a:solidFill>
                  <a:srgbClr val="000000"/>
                </a:solidFill>
              </a:rPr>
              <a:t>Considered 2 main cortical </a:t>
            </a:r>
            <a:r>
              <a:rPr lang="en-US" sz="2400" dirty="0" err="1">
                <a:solidFill>
                  <a:srgbClr val="000000"/>
                </a:solidFill>
              </a:rPr>
              <a:t>Gabaergic</a:t>
            </a:r>
            <a:r>
              <a:rPr lang="en-US" sz="2400" dirty="0">
                <a:solidFill>
                  <a:srgbClr val="000000"/>
                </a:solidFill>
              </a:rPr>
              <a:t> neurons: </a:t>
            </a:r>
            <a:r>
              <a:rPr lang="en-US" sz="2400" dirty="0" err="1">
                <a:solidFill>
                  <a:srgbClr val="000000"/>
                </a:solidFill>
              </a:rPr>
              <a:t>paravalbumin</a:t>
            </a:r>
            <a:r>
              <a:rPr lang="en-US" sz="2400" dirty="0">
                <a:solidFill>
                  <a:srgbClr val="000000"/>
                </a:solidFill>
              </a:rPr>
              <a:t> (</a:t>
            </a:r>
            <a:r>
              <a:rPr lang="en-US" sz="2400" dirty="0" err="1">
                <a:solidFill>
                  <a:srgbClr val="000000"/>
                </a:solidFill>
              </a:rPr>
              <a:t>pv</a:t>
            </a:r>
            <a:r>
              <a:rPr lang="en-US" sz="2400" dirty="0">
                <a:solidFill>
                  <a:srgbClr val="000000"/>
                </a:solidFill>
              </a:rPr>
              <a:t>) and somatostatin (</a:t>
            </a:r>
            <a:r>
              <a:rPr lang="en-US" sz="2400" dirty="0" err="1">
                <a:solidFill>
                  <a:srgbClr val="000000"/>
                </a:solidFill>
              </a:rPr>
              <a:t>Som</a:t>
            </a:r>
            <a:r>
              <a:rPr lang="en-US" sz="2400" dirty="0">
                <a:solidFill>
                  <a:srgbClr val="000000"/>
                </a:solidFill>
              </a:rPr>
              <a:t>) </a:t>
            </a:r>
          </a:p>
          <a:p>
            <a:pPr lvl="1"/>
            <a:r>
              <a:rPr lang="en-US" dirty="0">
                <a:solidFill>
                  <a:srgbClr val="000000"/>
                </a:solidFill>
              </a:rPr>
              <a:t>used conditional expression of GCaMP6s in PV-</a:t>
            </a:r>
            <a:r>
              <a:rPr lang="en-US" dirty="0" err="1">
                <a:solidFill>
                  <a:srgbClr val="000000"/>
                </a:solidFill>
              </a:rPr>
              <a:t>cre</a:t>
            </a:r>
            <a:r>
              <a:rPr lang="en-US" dirty="0">
                <a:solidFill>
                  <a:srgbClr val="000000"/>
                </a:solidFill>
              </a:rPr>
              <a:t> and SOM-</a:t>
            </a:r>
            <a:r>
              <a:rPr lang="en-US" dirty="0" err="1">
                <a:solidFill>
                  <a:srgbClr val="000000"/>
                </a:solidFill>
              </a:rPr>
              <a:t>cre</a:t>
            </a:r>
            <a:r>
              <a:rPr lang="en-US" dirty="0">
                <a:solidFill>
                  <a:srgbClr val="000000"/>
                </a:solidFill>
              </a:rPr>
              <a:t> mice </a:t>
            </a:r>
          </a:p>
        </p:txBody>
      </p:sp>
    </p:spTree>
    <p:extLst>
      <p:ext uri="{BB962C8B-B14F-4D97-AF65-F5344CB8AC3E}">
        <p14:creationId xmlns:p14="http://schemas.microsoft.com/office/powerpoint/2010/main" val="1350726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01D0AF59-99C3-4251-AB9A-C966C6AD4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1855405F-37A2-4869-9154-F8BE3BECE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3">
            <a:extLst>
              <a:ext uri="{FF2B5EF4-FFF2-40B4-BE49-F238E27FC236}">
                <a16:creationId xmlns:a16="http://schemas.microsoft.com/office/drawing/2014/main" xmlns="" id="{3EE354FE-4A66-41DE-B9F5-FD7F93E3E564}"/>
              </a:ext>
            </a:extLst>
          </p:cNvPr>
          <p:cNvPicPr>
            <a:picLocks noGrp="1" noChangeAspect="1"/>
          </p:cNvPicPr>
          <p:nvPr>
            <p:ph idx="1"/>
          </p:nvPr>
        </p:nvPicPr>
        <p:blipFill>
          <a:blip r:embed="rId3"/>
          <a:stretch>
            <a:fillRect/>
          </a:stretch>
        </p:blipFill>
        <p:spPr>
          <a:xfrm>
            <a:off x="2253885" y="643466"/>
            <a:ext cx="7684229" cy="5571067"/>
          </a:xfrm>
          <a:prstGeom prst="rect">
            <a:avLst/>
          </a:prstGeom>
        </p:spPr>
      </p:pic>
    </p:spTree>
    <p:extLst>
      <p:ext uri="{BB962C8B-B14F-4D97-AF65-F5344CB8AC3E}">
        <p14:creationId xmlns:p14="http://schemas.microsoft.com/office/powerpoint/2010/main" val="4002375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4C3103B-AE2E-41DA-8805-65F1A948FD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xmlns="" id="{E3BC0C31-69A7-4200-9AFE-927230E1E0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2FA329ED-2695-4359-896D-0B63855E3032}"/>
              </a:ext>
            </a:extLst>
          </p:cNvPr>
          <p:cNvSpPr>
            <a:spLocks noGrp="1"/>
          </p:cNvSpPr>
          <p:nvPr>
            <p:ph type="title"/>
          </p:nvPr>
        </p:nvSpPr>
        <p:spPr>
          <a:xfrm>
            <a:off x="1158240" y="4894262"/>
            <a:ext cx="10307952" cy="1325563"/>
          </a:xfrm>
        </p:spPr>
        <p:txBody>
          <a:bodyPr>
            <a:normAutofit/>
          </a:bodyPr>
          <a:lstStyle/>
          <a:p>
            <a:r>
              <a:rPr lang="en-US" dirty="0"/>
              <a:t>Conclusions</a:t>
            </a:r>
          </a:p>
        </p:txBody>
      </p:sp>
      <p:sp>
        <p:nvSpPr>
          <p:cNvPr id="3" name="Content Placeholder 2">
            <a:extLst>
              <a:ext uri="{FF2B5EF4-FFF2-40B4-BE49-F238E27FC236}">
                <a16:creationId xmlns:a16="http://schemas.microsoft.com/office/drawing/2014/main" xmlns="" id="{CCDEA04E-52BE-4E75-8FF3-E08BD19EECCF}"/>
              </a:ext>
            </a:extLst>
          </p:cNvPr>
          <p:cNvSpPr>
            <a:spLocks noGrp="1"/>
          </p:cNvSpPr>
          <p:nvPr>
            <p:ph idx="1"/>
          </p:nvPr>
        </p:nvSpPr>
        <p:spPr>
          <a:xfrm>
            <a:off x="1161288" y="701019"/>
            <a:ext cx="6484094" cy="3382247"/>
          </a:xfrm>
        </p:spPr>
        <p:txBody>
          <a:bodyPr anchor="ctr">
            <a:normAutofit/>
          </a:bodyPr>
          <a:lstStyle/>
          <a:p>
            <a:r>
              <a:rPr lang="en-US" sz="2000"/>
              <a:t>Discriminative fear learning modulates cortical sensory representations via suppression of cortical habituation</a:t>
            </a:r>
          </a:p>
          <a:p>
            <a:r>
              <a:rPr lang="en-US" sz="2000"/>
              <a:t>Auditory Cortex has critical role in discriminative fear learning</a:t>
            </a:r>
          </a:p>
          <a:p>
            <a:r>
              <a:rPr lang="en-US" sz="2000"/>
              <a:t>CS- representations are reduced following fear conditioning</a:t>
            </a:r>
          </a:p>
          <a:p>
            <a:pPr lvl="1"/>
            <a:r>
              <a:rPr lang="en-US" sz="2000"/>
              <a:t>Decline due to habituation</a:t>
            </a:r>
          </a:p>
          <a:p>
            <a:pPr lvl="1"/>
            <a:r>
              <a:rPr lang="en-US" sz="2000"/>
              <a:t>Could be due to inhibitory circuits contributing to induction of auditory fear learning</a:t>
            </a:r>
          </a:p>
          <a:p>
            <a:r>
              <a:rPr lang="en-US" sz="2000"/>
              <a:t>CS+ representations are maintained</a:t>
            </a:r>
          </a:p>
        </p:txBody>
      </p:sp>
      <p:cxnSp>
        <p:nvCxnSpPr>
          <p:cNvPr id="12" name="Straight Connector 11">
            <a:extLst>
              <a:ext uri="{FF2B5EF4-FFF2-40B4-BE49-F238E27FC236}">
                <a16:creationId xmlns:a16="http://schemas.microsoft.com/office/drawing/2014/main" xmlns="" id="{45B5AFC7-2F07-4F7B-9151-E45D7548D8F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72540" y="4450080"/>
            <a:ext cx="123444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CB1340FC-C4E2-4CD5-9BCA-7A022E8B49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34348" y="99996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1561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4C3103B-AE2E-41DA-8805-65F1A948FD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xmlns="" id="{E3BC0C31-69A7-4200-9AFE-927230E1E0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C5D13D8A-12D9-443A-B4A2-616A4DCF34D1}"/>
              </a:ext>
            </a:extLst>
          </p:cNvPr>
          <p:cNvSpPr>
            <a:spLocks noGrp="1"/>
          </p:cNvSpPr>
          <p:nvPr>
            <p:ph type="title"/>
          </p:nvPr>
        </p:nvSpPr>
        <p:spPr>
          <a:xfrm>
            <a:off x="1158240" y="4894262"/>
            <a:ext cx="10307952" cy="1325563"/>
          </a:xfrm>
        </p:spPr>
        <p:txBody>
          <a:bodyPr>
            <a:normAutofit/>
          </a:bodyPr>
          <a:lstStyle/>
          <a:p>
            <a:r>
              <a:rPr lang="en-US" dirty="0"/>
              <a:t>Conclusions</a:t>
            </a:r>
          </a:p>
        </p:txBody>
      </p:sp>
      <p:sp>
        <p:nvSpPr>
          <p:cNvPr id="3" name="Content Placeholder 2">
            <a:extLst>
              <a:ext uri="{FF2B5EF4-FFF2-40B4-BE49-F238E27FC236}">
                <a16:creationId xmlns:a16="http://schemas.microsoft.com/office/drawing/2014/main" xmlns="" id="{11729381-49EB-4140-827B-9EE5DFE9559B}"/>
              </a:ext>
            </a:extLst>
          </p:cNvPr>
          <p:cNvSpPr>
            <a:spLocks noGrp="1"/>
          </p:cNvSpPr>
          <p:nvPr>
            <p:ph idx="1"/>
          </p:nvPr>
        </p:nvSpPr>
        <p:spPr>
          <a:xfrm>
            <a:off x="1161288" y="701019"/>
            <a:ext cx="6484094" cy="3382247"/>
          </a:xfrm>
        </p:spPr>
        <p:txBody>
          <a:bodyPr anchor="ctr">
            <a:normAutofit/>
          </a:bodyPr>
          <a:lstStyle/>
          <a:p>
            <a:r>
              <a:rPr lang="en-US" sz="2000"/>
              <a:t>Amygdala: receives sensory information from both auditory thalamus and auditory cortex </a:t>
            </a:r>
          </a:p>
          <a:p>
            <a:pPr lvl="1"/>
            <a:r>
              <a:rPr lang="en-US" sz="2000"/>
              <a:t>Fear conditioning can be mediated by either pathway </a:t>
            </a:r>
          </a:p>
          <a:p>
            <a:r>
              <a:rPr lang="en-US" sz="2000"/>
              <a:t>Auditory Cortex involvement is likely dependent on intricacy of stimuli</a:t>
            </a:r>
          </a:p>
          <a:p>
            <a:r>
              <a:rPr lang="en-US" sz="2000"/>
              <a:t>Optogenetic cortical inactivation did not block fear expression when learning was based on a simple fear conditioning protocol. </a:t>
            </a:r>
          </a:p>
          <a:p>
            <a:r>
              <a:rPr lang="en-US" sz="2000"/>
              <a:t>Cortical silencing disrupted fear memory retrieval during discriminative fear learning</a:t>
            </a:r>
          </a:p>
        </p:txBody>
      </p:sp>
      <p:cxnSp>
        <p:nvCxnSpPr>
          <p:cNvPr id="12" name="Straight Connector 11">
            <a:extLst>
              <a:ext uri="{FF2B5EF4-FFF2-40B4-BE49-F238E27FC236}">
                <a16:creationId xmlns:a16="http://schemas.microsoft.com/office/drawing/2014/main" xmlns="" id="{45B5AFC7-2F07-4F7B-9151-E45D7548D8F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72540" y="4450080"/>
            <a:ext cx="123444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CB1340FC-C4E2-4CD5-9BCA-7A022E8B49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34348" y="99996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7205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7">
            <a:extLst>
              <a:ext uri="{FF2B5EF4-FFF2-40B4-BE49-F238E27FC236}">
                <a16:creationId xmlns:a16="http://schemas.microsoft.com/office/drawing/2014/main" xmlns="" id="{D4C3103B-AE2E-41DA-8805-65F1A948FD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9">
            <a:extLst>
              <a:ext uri="{FF2B5EF4-FFF2-40B4-BE49-F238E27FC236}">
                <a16:creationId xmlns:a16="http://schemas.microsoft.com/office/drawing/2014/main" xmlns="" id="{E3BC0C31-69A7-4200-9AFE-927230E1E0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1D139AB0-5DE1-4886-AE56-73EB8C1C66B2}"/>
              </a:ext>
            </a:extLst>
          </p:cNvPr>
          <p:cNvSpPr>
            <a:spLocks noGrp="1"/>
          </p:cNvSpPr>
          <p:nvPr>
            <p:ph type="title"/>
          </p:nvPr>
        </p:nvSpPr>
        <p:spPr>
          <a:xfrm>
            <a:off x="1158240" y="4894262"/>
            <a:ext cx="10307952" cy="1325563"/>
          </a:xfrm>
        </p:spPr>
        <p:txBody>
          <a:bodyPr>
            <a:normAutofit/>
          </a:bodyPr>
          <a:lstStyle/>
          <a:p>
            <a:r>
              <a:rPr lang="en-US"/>
              <a:t>Conclusions</a:t>
            </a:r>
            <a:endParaRPr lang="en-US" dirty="0"/>
          </a:p>
        </p:txBody>
      </p:sp>
      <p:sp>
        <p:nvSpPr>
          <p:cNvPr id="3" name="Content Placeholder 2">
            <a:extLst>
              <a:ext uri="{FF2B5EF4-FFF2-40B4-BE49-F238E27FC236}">
                <a16:creationId xmlns:a16="http://schemas.microsoft.com/office/drawing/2014/main" xmlns="" id="{A877A86A-144E-4283-BD7A-9D187592BC13}"/>
              </a:ext>
            </a:extLst>
          </p:cNvPr>
          <p:cNvSpPr>
            <a:spLocks noGrp="1"/>
          </p:cNvSpPr>
          <p:nvPr>
            <p:ph idx="1"/>
          </p:nvPr>
        </p:nvSpPr>
        <p:spPr>
          <a:xfrm>
            <a:off x="1161288" y="701019"/>
            <a:ext cx="6484094" cy="3382247"/>
          </a:xfrm>
        </p:spPr>
        <p:txBody>
          <a:bodyPr anchor="ctr">
            <a:normAutofit/>
          </a:bodyPr>
          <a:lstStyle/>
          <a:p>
            <a:r>
              <a:rPr lang="en-US" sz="2000" dirty="0"/>
              <a:t>Sensory representations are bidirectionally modified based on the behavioral relevance of sensory stimuli. </a:t>
            </a:r>
          </a:p>
          <a:p>
            <a:r>
              <a:rPr lang="en-US" sz="2000" dirty="0"/>
              <a:t>Discriminative fear conditioning leads to a selective increase in SOM cell activity to CS− but not CS+ tones</a:t>
            </a:r>
          </a:p>
          <a:p>
            <a:r>
              <a:rPr lang="en-US" sz="2000" dirty="0"/>
              <a:t>Results indicate that discriminative fear conditioning regulates cortical sensory processing by preventing habituation</a:t>
            </a:r>
          </a:p>
          <a:p>
            <a:r>
              <a:rPr lang="en-US" sz="2000" dirty="0"/>
              <a:t>Cortical representations of valued sensory stimuli are retained while representations of stimuli lacking relevance can be reduced</a:t>
            </a:r>
          </a:p>
        </p:txBody>
      </p:sp>
      <p:cxnSp>
        <p:nvCxnSpPr>
          <p:cNvPr id="12" name="Straight Connector 11">
            <a:extLst>
              <a:ext uri="{FF2B5EF4-FFF2-40B4-BE49-F238E27FC236}">
                <a16:creationId xmlns:a16="http://schemas.microsoft.com/office/drawing/2014/main" xmlns="" id="{45B5AFC7-2F07-4F7B-9151-E45D7548D8F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72540" y="4450080"/>
            <a:ext cx="123444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CB1340FC-C4E2-4CD5-9BCA-7A022E8B49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34348" y="99996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0814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8DE37D5B-25A1-4ED3-9FB7-26C1F18F2C18}"/>
              </a:ext>
            </a:extLst>
          </p:cNvPr>
          <p:cNvSpPr>
            <a:spLocks noGrp="1"/>
          </p:cNvSpPr>
          <p:nvPr>
            <p:ph type="title"/>
          </p:nvPr>
        </p:nvSpPr>
        <p:spPr>
          <a:xfrm>
            <a:off x="640079" y="2053641"/>
            <a:ext cx="3669161" cy="2760098"/>
          </a:xfrm>
        </p:spPr>
        <p:txBody>
          <a:bodyPr>
            <a:normAutofit/>
          </a:bodyPr>
          <a:lstStyle/>
          <a:p>
            <a:r>
              <a:rPr lang="en-US">
                <a:solidFill>
                  <a:srgbClr val="FFFFFF"/>
                </a:solidFill>
              </a:rPr>
              <a:t>Zhou Paper</a:t>
            </a:r>
          </a:p>
        </p:txBody>
      </p:sp>
      <p:sp>
        <p:nvSpPr>
          <p:cNvPr id="3" name="Content Placeholder 2">
            <a:extLst>
              <a:ext uri="{FF2B5EF4-FFF2-40B4-BE49-F238E27FC236}">
                <a16:creationId xmlns:a16="http://schemas.microsoft.com/office/drawing/2014/main" xmlns="" id="{ACF1FA99-07D4-461C-A41A-AA8FEF39BBED}"/>
              </a:ext>
            </a:extLst>
          </p:cNvPr>
          <p:cNvSpPr>
            <a:spLocks noGrp="1"/>
          </p:cNvSpPr>
          <p:nvPr>
            <p:ph idx="1"/>
          </p:nvPr>
        </p:nvSpPr>
        <p:spPr>
          <a:xfrm>
            <a:off x="6090574" y="801866"/>
            <a:ext cx="5306084" cy="5230634"/>
          </a:xfrm>
        </p:spPr>
        <p:txBody>
          <a:bodyPr anchor="ctr">
            <a:normAutofit/>
          </a:bodyPr>
          <a:lstStyle/>
          <a:p>
            <a:endParaRPr lang="en-US" sz="2400">
              <a:solidFill>
                <a:srgbClr val="000000"/>
              </a:solidFill>
            </a:endParaRPr>
          </a:p>
        </p:txBody>
      </p:sp>
    </p:spTree>
    <p:extLst>
      <p:ext uri="{BB962C8B-B14F-4D97-AF65-F5344CB8AC3E}">
        <p14:creationId xmlns:p14="http://schemas.microsoft.com/office/powerpoint/2010/main" val="3638916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B8BAF7-FA20-456A-A2EF-42ED6BA73512}"/>
              </a:ext>
            </a:extLst>
          </p:cNvPr>
          <p:cNvSpPr>
            <a:spLocks noGrp="1"/>
          </p:cNvSpPr>
          <p:nvPr>
            <p:ph type="title"/>
          </p:nvPr>
        </p:nvSpPr>
        <p:spPr>
          <a:xfrm>
            <a:off x="6053668" y="803325"/>
            <a:ext cx="5314536" cy="1325563"/>
          </a:xfrm>
        </p:spPr>
        <p:txBody>
          <a:bodyPr>
            <a:normAutofit/>
          </a:bodyPr>
          <a:lstStyle/>
          <a:p>
            <a:r>
              <a:rPr lang="en-US" sz="2800"/>
              <a:t>Research into Cellular and Molecular Mechanisms of Memories</a:t>
            </a:r>
          </a:p>
        </p:txBody>
      </p:sp>
      <p:sp>
        <p:nvSpPr>
          <p:cNvPr id="10" name="Freeform: Shape 9">
            <a:extLst>
              <a:ext uri="{FF2B5EF4-FFF2-40B4-BE49-F238E27FC236}">
                <a16:creationId xmlns:a16="http://schemas.microsoft.com/office/drawing/2014/main" xmlns="" id="{E0D60ECE-8986-45DC-B7FE-EC7699B466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xmlns="" id="{96964194-5878-40D2-8EC0-DDC58387F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Group Brainstorm">
            <a:extLst>
              <a:ext uri="{FF2B5EF4-FFF2-40B4-BE49-F238E27FC236}">
                <a16:creationId xmlns:a16="http://schemas.microsoft.com/office/drawing/2014/main" xmlns="" id="{81499891-7757-4124-BC92-A100838641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21733" y="543135"/>
            <a:ext cx="3835488" cy="3835488"/>
          </a:xfrm>
          <a:prstGeom prst="rect">
            <a:avLst/>
          </a:prstGeom>
        </p:spPr>
      </p:pic>
      <p:sp>
        <p:nvSpPr>
          <p:cNvPr id="3" name="Content Placeholder 2">
            <a:extLst>
              <a:ext uri="{FF2B5EF4-FFF2-40B4-BE49-F238E27FC236}">
                <a16:creationId xmlns:a16="http://schemas.microsoft.com/office/drawing/2014/main" xmlns="" id="{85AEA81A-7F5B-4CE2-8EA0-732FC56E8B78}"/>
              </a:ext>
            </a:extLst>
          </p:cNvPr>
          <p:cNvSpPr>
            <a:spLocks noGrp="1"/>
          </p:cNvSpPr>
          <p:nvPr>
            <p:ph idx="1"/>
          </p:nvPr>
        </p:nvSpPr>
        <p:spPr>
          <a:xfrm>
            <a:off x="6053667" y="2279018"/>
            <a:ext cx="5314543" cy="3375920"/>
          </a:xfrm>
        </p:spPr>
        <p:txBody>
          <a:bodyPr anchor="t">
            <a:normAutofit/>
          </a:bodyPr>
          <a:lstStyle/>
          <a:p>
            <a:r>
              <a:rPr lang="en-US" sz="1800"/>
              <a:t>Encoding and recall do not occur in the same condition</a:t>
            </a:r>
          </a:p>
          <a:p>
            <a:r>
              <a:rPr lang="en-US" sz="1800"/>
              <a:t>CA1 Regions have been shown to be important in memory and generalization</a:t>
            </a:r>
          </a:p>
          <a:p>
            <a:r>
              <a:rPr lang="en-US" sz="1800"/>
              <a:t>Overgeneralization occurs with PTSD</a:t>
            </a:r>
          </a:p>
          <a:p>
            <a:pPr lvl="1"/>
            <a:r>
              <a:rPr lang="en-US" sz="1800"/>
              <a:t>Means this research could potentially affect these neural fields</a:t>
            </a:r>
          </a:p>
          <a:p>
            <a:endParaRPr lang="en-US" sz="1800"/>
          </a:p>
        </p:txBody>
      </p:sp>
    </p:spTree>
    <p:extLst>
      <p:ext uri="{BB962C8B-B14F-4D97-AF65-F5344CB8AC3E}">
        <p14:creationId xmlns:p14="http://schemas.microsoft.com/office/powerpoint/2010/main" val="3889019877"/>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98ED85F-DCEE-4B50-802E-71A6E3E12B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A2D4312-4EF3-4414-85B8-EC262FCBF277}"/>
              </a:ext>
            </a:extLst>
          </p:cNvPr>
          <p:cNvSpPr>
            <a:spLocks noGrp="1"/>
          </p:cNvSpPr>
          <p:nvPr>
            <p:ph type="title"/>
          </p:nvPr>
        </p:nvSpPr>
        <p:spPr>
          <a:xfrm>
            <a:off x="838200" y="631825"/>
            <a:ext cx="10515600" cy="1325563"/>
          </a:xfrm>
        </p:spPr>
        <p:txBody>
          <a:bodyPr>
            <a:normAutofit/>
          </a:bodyPr>
          <a:lstStyle/>
          <a:p>
            <a:r>
              <a:rPr lang="en-US" dirty="0"/>
              <a:t>Questions</a:t>
            </a:r>
          </a:p>
        </p:txBody>
      </p:sp>
      <p:sp>
        <p:nvSpPr>
          <p:cNvPr id="3" name="Content Placeholder 2">
            <a:extLst>
              <a:ext uri="{FF2B5EF4-FFF2-40B4-BE49-F238E27FC236}">
                <a16:creationId xmlns:a16="http://schemas.microsoft.com/office/drawing/2014/main" xmlns="" id="{2020D764-CFDC-4C53-A152-4724553B052D}"/>
              </a:ext>
            </a:extLst>
          </p:cNvPr>
          <p:cNvSpPr>
            <a:spLocks noGrp="1"/>
          </p:cNvSpPr>
          <p:nvPr>
            <p:ph idx="1"/>
          </p:nvPr>
        </p:nvSpPr>
        <p:spPr>
          <a:xfrm>
            <a:off x="838200" y="2057400"/>
            <a:ext cx="10515600" cy="3871762"/>
          </a:xfrm>
        </p:spPr>
        <p:txBody>
          <a:bodyPr>
            <a:normAutofit/>
          </a:bodyPr>
          <a:lstStyle/>
          <a:p>
            <a:r>
              <a:rPr lang="en-US" sz="2400"/>
              <a:t>Are CA1 regions, and which, local, separate mechanisms are involved following memories?</a:t>
            </a:r>
          </a:p>
          <a:p>
            <a:r>
              <a:rPr lang="en-US" sz="2400"/>
              <a:t>How does generalization occur from original memories?</a:t>
            </a:r>
          </a:p>
          <a:p>
            <a:r>
              <a:rPr lang="en-US" sz="2400"/>
              <a:t>Does the hippocampus learn quickly enough to interact with cortical system, that then creates the elements of memory for generalization?</a:t>
            </a:r>
          </a:p>
          <a:p>
            <a:pPr lvl="1"/>
            <a:r>
              <a:rPr lang="en-US" dirty="0"/>
              <a:t>Can and how do Hippocampal CA1 regions process fear memory and generalization through recruitment of other regions?  </a:t>
            </a:r>
          </a:p>
          <a:p>
            <a:endParaRPr lang="en-US" sz="2400"/>
          </a:p>
          <a:p>
            <a:endParaRPr lang="en-US" sz="2400"/>
          </a:p>
          <a:p>
            <a:endParaRPr lang="en-US" sz="2400"/>
          </a:p>
        </p:txBody>
      </p:sp>
    </p:spTree>
    <p:extLst>
      <p:ext uri="{BB962C8B-B14F-4D97-AF65-F5344CB8AC3E}">
        <p14:creationId xmlns:p14="http://schemas.microsoft.com/office/powerpoint/2010/main" val="2258051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18EBCFDD-14FA-4ED5-9BFD-31DB9B37E006}"/>
              </a:ext>
            </a:extLst>
          </p:cNvPr>
          <p:cNvSpPr>
            <a:spLocks noGrp="1"/>
          </p:cNvSpPr>
          <p:nvPr>
            <p:ph type="title"/>
          </p:nvPr>
        </p:nvSpPr>
        <p:spPr>
          <a:xfrm>
            <a:off x="863029" y="1012004"/>
            <a:ext cx="3416158" cy="4795408"/>
          </a:xfrm>
        </p:spPr>
        <p:txBody>
          <a:bodyPr>
            <a:normAutofit/>
          </a:bodyPr>
          <a:lstStyle/>
          <a:p>
            <a:r>
              <a:rPr lang="en-US">
                <a:solidFill>
                  <a:srgbClr val="FFFFFF"/>
                </a:solidFill>
              </a:rPr>
              <a:t>Background</a:t>
            </a:r>
          </a:p>
        </p:txBody>
      </p:sp>
      <p:graphicFrame>
        <p:nvGraphicFramePr>
          <p:cNvPr id="5" name="Content Placeholder 2">
            <a:extLst>
              <a:ext uri="{FF2B5EF4-FFF2-40B4-BE49-F238E27FC236}">
                <a16:creationId xmlns:a16="http://schemas.microsoft.com/office/drawing/2014/main" xmlns="" id="{506670AC-AEBC-4A6D-A8A5-E8E4CC94C0EE}"/>
              </a:ext>
            </a:extLst>
          </p:cNvPr>
          <p:cNvGraphicFramePr>
            <a:graphicFrameLocks noGrp="1"/>
          </p:cNvGraphicFramePr>
          <p:nvPr>
            <p:ph idx="1"/>
            <p:extLst>
              <p:ext uri="{D42A27DB-BD31-4B8C-83A1-F6EECF244321}">
                <p14:modId xmlns:p14="http://schemas.microsoft.com/office/powerpoint/2010/main" val="205162169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6704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CEB41C5C-0F34-4DDA-9D7C-5E717F35F6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5DC19B0-F2B7-4F54-A231-98D1162356F6}"/>
              </a:ext>
            </a:extLst>
          </p:cNvPr>
          <p:cNvSpPr>
            <a:spLocks noGrp="1"/>
          </p:cNvSpPr>
          <p:nvPr>
            <p:ph type="title"/>
          </p:nvPr>
        </p:nvSpPr>
        <p:spPr>
          <a:xfrm>
            <a:off x="6392598" y="640263"/>
            <a:ext cx="5221266" cy="1344975"/>
          </a:xfrm>
        </p:spPr>
        <p:txBody>
          <a:bodyPr>
            <a:normAutofit/>
          </a:bodyPr>
          <a:lstStyle/>
          <a:p>
            <a:pPr algn="ctr"/>
            <a:r>
              <a:rPr lang="en-US" sz="4000"/>
              <a:t>Methods</a:t>
            </a:r>
          </a:p>
        </p:txBody>
      </p:sp>
      <p:pic>
        <p:nvPicPr>
          <p:cNvPr id="4" name="Picture 3">
            <a:extLst>
              <a:ext uri="{FF2B5EF4-FFF2-40B4-BE49-F238E27FC236}">
                <a16:creationId xmlns:a16="http://schemas.microsoft.com/office/drawing/2014/main" xmlns="" id="{2068BCE9-C5E1-4F62-AF3B-D121095DDB52}"/>
              </a:ext>
            </a:extLst>
          </p:cNvPr>
          <p:cNvPicPr>
            <a:picLocks noChangeAspect="1"/>
          </p:cNvPicPr>
          <p:nvPr/>
        </p:nvPicPr>
        <p:blipFill rotWithShape="1">
          <a:blip r:embed="rId3"/>
          <a:srcRect t="3773" r="-3" b="10950"/>
          <a:stretch/>
        </p:blipFill>
        <p:spPr>
          <a:xfrm>
            <a:off x="484632" y="733434"/>
            <a:ext cx="5126736" cy="5235683"/>
          </a:xfrm>
          <a:prstGeom prst="rect">
            <a:avLst/>
          </a:prstGeom>
        </p:spPr>
      </p:pic>
      <p:sp>
        <p:nvSpPr>
          <p:cNvPr id="3" name="Content Placeholder 2">
            <a:extLst>
              <a:ext uri="{FF2B5EF4-FFF2-40B4-BE49-F238E27FC236}">
                <a16:creationId xmlns:a16="http://schemas.microsoft.com/office/drawing/2014/main" xmlns="" id="{05E61A72-5069-4EF9-A2B4-5E2953688346}"/>
              </a:ext>
            </a:extLst>
          </p:cNvPr>
          <p:cNvSpPr>
            <a:spLocks noGrp="1"/>
          </p:cNvSpPr>
          <p:nvPr>
            <p:ph idx="1"/>
          </p:nvPr>
        </p:nvSpPr>
        <p:spPr>
          <a:xfrm>
            <a:off x="6391903" y="2121763"/>
            <a:ext cx="5235490" cy="3773010"/>
          </a:xfrm>
        </p:spPr>
        <p:txBody>
          <a:bodyPr>
            <a:normAutofit/>
          </a:bodyPr>
          <a:lstStyle/>
          <a:p>
            <a:r>
              <a:rPr lang="en-US" sz="2000"/>
              <a:t>Rats were placed into a non-training box (G-box blue)</a:t>
            </a:r>
          </a:p>
          <a:p>
            <a:r>
              <a:rPr lang="en-US" sz="2000"/>
              <a:t>0.5, 1, 8, 12, and 24 hours later rats were placed into training box (T-Box green)-Figure 1A</a:t>
            </a:r>
          </a:p>
          <a:p>
            <a:pPr lvl="1"/>
            <a:r>
              <a:rPr lang="en-US" sz="2000"/>
              <a:t>After fear conditioning occurred </a:t>
            </a:r>
          </a:p>
        </p:txBody>
      </p:sp>
    </p:spTree>
    <p:extLst>
      <p:ext uri="{BB962C8B-B14F-4D97-AF65-F5344CB8AC3E}">
        <p14:creationId xmlns:p14="http://schemas.microsoft.com/office/powerpoint/2010/main" val="3027905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4B0EFDDB-4415-4C69-AA8F-C166C7FDD818}"/>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14395" r="23369" b="-1"/>
          <a:stretch/>
        </p:blipFill>
        <p:spPr>
          <a:xfrm>
            <a:off x="5797543" y="10"/>
            <a:ext cx="6394152" cy="6857990"/>
          </a:xfrm>
          <a:prstGeom prst="rect">
            <a:avLst/>
          </a:prstGeom>
        </p:spPr>
      </p:pic>
      <p:pic>
        <p:nvPicPr>
          <p:cNvPr id="26" name="Picture 19">
            <a:extLst>
              <a:ext uri="{FF2B5EF4-FFF2-40B4-BE49-F238E27FC236}">
                <a16:creationId xmlns:a16="http://schemas.microsoft.com/office/drawing/2014/main" xmlns=""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xmlns="" id="{AAD83040-2A3F-443C-81AD-98A599CDCAF5}"/>
              </a:ext>
            </a:extLst>
          </p:cNvPr>
          <p:cNvSpPr>
            <a:spLocks noGrp="1"/>
          </p:cNvSpPr>
          <p:nvPr>
            <p:ph type="title"/>
          </p:nvPr>
        </p:nvSpPr>
        <p:spPr>
          <a:xfrm>
            <a:off x="804998" y="798445"/>
            <a:ext cx="4803636" cy="1311664"/>
          </a:xfrm>
        </p:spPr>
        <p:txBody>
          <a:bodyPr>
            <a:normAutofit/>
          </a:bodyPr>
          <a:lstStyle/>
          <a:p>
            <a:r>
              <a:rPr lang="en-US" dirty="0">
                <a:solidFill>
                  <a:srgbClr val="000000"/>
                </a:solidFill>
              </a:rPr>
              <a:t>Interneurons</a:t>
            </a:r>
            <a:br>
              <a:rPr lang="en-US" dirty="0">
                <a:solidFill>
                  <a:srgbClr val="000000"/>
                </a:solidFill>
              </a:rPr>
            </a:br>
            <a:r>
              <a:rPr lang="en-US" dirty="0">
                <a:solidFill>
                  <a:srgbClr val="000000"/>
                </a:solidFill>
              </a:rPr>
              <a:t>	Circuits</a:t>
            </a:r>
          </a:p>
        </p:txBody>
      </p:sp>
      <p:sp>
        <p:nvSpPr>
          <p:cNvPr id="3" name="Content Placeholder 2">
            <a:extLst>
              <a:ext uri="{FF2B5EF4-FFF2-40B4-BE49-F238E27FC236}">
                <a16:creationId xmlns:a16="http://schemas.microsoft.com/office/drawing/2014/main" xmlns="" id="{0E5D44EB-AC40-4235-8E70-C6D7548F7015}"/>
              </a:ext>
            </a:extLst>
          </p:cNvPr>
          <p:cNvSpPr>
            <a:spLocks noGrp="1"/>
          </p:cNvSpPr>
          <p:nvPr>
            <p:ph idx="1"/>
          </p:nvPr>
        </p:nvSpPr>
        <p:spPr>
          <a:xfrm>
            <a:off x="804997" y="2272143"/>
            <a:ext cx="4706803" cy="3788830"/>
          </a:xfrm>
        </p:spPr>
        <p:txBody>
          <a:bodyPr anchor="ctr">
            <a:normAutofit/>
          </a:bodyPr>
          <a:lstStyle/>
          <a:p>
            <a:r>
              <a:rPr lang="en-US" sz="2000">
                <a:solidFill>
                  <a:srgbClr val="000000"/>
                </a:solidFill>
              </a:rPr>
              <a:t>Interneurons transmit pulse between other neurons</a:t>
            </a:r>
          </a:p>
          <a:p>
            <a:pPr lvl="1"/>
            <a:r>
              <a:rPr lang="en-US" sz="2000">
                <a:solidFill>
                  <a:srgbClr val="000000"/>
                </a:solidFill>
              </a:rPr>
              <a:t>Look at creating reflex arcs</a:t>
            </a:r>
          </a:p>
          <a:p>
            <a:r>
              <a:rPr lang="en-US" sz="2000">
                <a:solidFill>
                  <a:srgbClr val="000000"/>
                </a:solidFill>
              </a:rPr>
              <a:t>The brain is complex</a:t>
            </a:r>
          </a:p>
          <a:p>
            <a:pPr lvl="1"/>
            <a:r>
              <a:rPr lang="en-US" sz="2000">
                <a:solidFill>
                  <a:srgbClr val="000000"/>
                </a:solidFill>
              </a:rPr>
              <a:t>Each interneuron is useful in its own set of connections </a:t>
            </a:r>
          </a:p>
          <a:p>
            <a:pPr lvl="1"/>
            <a:r>
              <a:rPr lang="en-US" sz="2000">
                <a:solidFill>
                  <a:srgbClr val="000000"/>
                </a:solidFill>
              </a:rPr>
              <a:t>Clinically important</a:t>
            </a:r>
          </a:p>
          <a:p>
            <a:pPr lvl="2"/>
            <a:r>
              <a:rPr lang="en-US">
                <a:solidFill>
                  <a:srgbClr val="000000"/>
                </a:solidFill>
              </a:rPr>
              <a:t>Where do these nerons fit into chronic disease?</a:t>
            </a:r>
          </a:p>
          <a:p>
            <a:pPr lvl="2"/>
            <a:r>
              <a:rPr lang="en-US">
                <a:solidFill>
                  <a:srgbClr val="000000"/>
                </a:solidFill>
              </a:rPr>
              <a:t>How is fear learning important in each of these diseases?</a:t>
            </a:r>
          </a:p>
        </p:txBody>
      </p:sp>
    </p:spTree>
    <p:extLst>
      <p:ext uri="{BB962C8B-B14F-4D97-AF65-F5344CB8AC3E}">
        <p14:creationId xmlns:p14="http://schemas.microsoft.com/office/powerpoint/2010/main" val="855393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1888C72-525E-4E58-A7D1-6CD9888D172E}"/>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a:solidFill>
                  <a:schemeClr val="bg1"/>
                </a:solidFill>
              </a:rPr>
              <a:t>Circuit Mechanism of Rapid Generalization</a:t>
            </a:r>
          </a:p>
        </p:txBody>
      </p:sp>
      <p:sp>
        <p:nvSpPr>
          <p:cNvPr id="3" name="Content Placeholder 2">
            <a:extLst>
              <a:ext uri="{FF2B5EF4-FFF2-40B4-BE49-F238E27FC236}">
                <a16:creationId xmlns:a16="http://schemas.microsoft.com/office/drawing/2014/main" xmlns="" id="{D776A0DC-68A3-4F8F-A4EB-6C831C86C75C}"/>
              </a:ext>
            </a:extLst>
          </p:cNvPr>
          <p:cNvSpPr>
            <a:spLocks noGrp="1"/>
          </p:cNvSpPr>
          <p:nvPr>
            <p:ph idx="1"/>
          </p:nvPr>
        </p:nvSpPr>
        <p:spPr>
          <a:xfrm>
            <a:off x="643468" y="2638044"/>
            <a:ext cx="3363974" cy="3415622"/>
          </a:xfrm>
        </p:spPr>
        <p:txBody>
          <a:bodyPr>
            <a:normAutofit/>
          </a:bodyPr>
          <a:lstStyle/>
          <a:p>
            <a:r>
              <a:rPr lang="en-US" sz="1600">
                <a:solidFill>
                  <a:schemeClr val="bg1"/>
                </a:solidFill>
              </a:rPr>
              <a:t>Ibotenic Acid used to lesion CA1 region of dorsal hippocampus</a:t>
            </a:r>
          </a:p>
          <a:p>
            <a:pPr lvl="1"/>
            <a:r>
              <a:rPr lang="en-US" sz="1600">
                <a:solidFill>
                  <a:schemeClr val="bg1"/>
                </a:solidFill>
              </a:rPr>
              <a:t>Before fear conditioning (Figure A)</a:t>
            </a:r>
          </a:p>
          <a:p>
            <a:pPr lvl="1"/>
            <a:r>
              <a:rPr lang="en-US" sz="1600">
                <a:solidFill>
                  <a:schemeClr val="bg1"/>
                </a:solidFill>
              </a:rPr>
              <a:t>Showed unilateral CA1 lesion might impair generalization without affecting fear memory (24 hours after fear conditioning)</a:t>
            </a:r>
          </a:p>
          <a:p>
            <a:pPr lvl="1"/>
            <a:r>
              <a:rPr lang="en-US" sz="1600">
                <a:solidFill>
                  <a:schemeClr val="bg1"/>
                </a:solidFill>
              </a:rPr>
              <a:t>Showed bilateral CA1 lesion might impair both generalization and fear memory (24 hours after fear conditioning)</a:t>
            </a:r>
          </a:p>
          <a:p>
            <a:pPr lvl="1"/>
            <a:endParaRPr lang="en-US" sz="1600">
              <a:solidFill>
                <a:schemeClr val="bg1"/>
              </a:solidFill>
            </a:endParaRPr>
          </a:p>
        </p:txBody>
      </p:sp>
      <p:pic>
        <p:nvPicPr>
          <p:cNvPr id="5" name="Picture 4">
            <a:extLst>
              <a:ext uri="{FF2B5EF4-FFF2-40B4-BE49-F238E27FC236}">
                <a16:creationId xmlns:a16="http://schemas.microsoft.com/office/drawing/2014/main" xmlns="" id="{FE62B4C8-62E9-4ECE-9D0D-F203832AB8B5}"/>
              </a:ext>
            </a:extLst>
          </p:cNvPr>
          <p:cNvPicPr>
            <a:picLocks noChangeAspect="1"/>
          </p:cNvPicPr>
          <p:nvPr/>
        </p:nvPicPr>
        <p:blipFill>
          <a:blip r:embed="rId2"/>
          <a:stretch>
            <a:fillRect/>
          </a:stretch>
        </p:blipFill>
        <p:spPr>
          <a:xfrm>
            <a:off x="5297763" y="1339391"/>
            <a:ext cx="6250769" cy="4018351"/>
          </a:xfrm>
          <a:prstGeom prst="rect">
            <a:avLst/>
          </a:prstGeom>
        </p:spPr>
      </p:pic>
    </p:spTree>
    <p:extLst>
      <p:ext uri="{BB962C8B-B14F-4D97-AF65-F5344CB8AC3E}">
        <p14:creationId xmlns:p14="http://schemas.microsoft.com/office/powerpoint/2010/main" val="2738281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F77C1CB-BF0C-4A67-A7A5-3C1A4769C94A}"/>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endParaRPr lang="en-US" sz="2800">
              <a:solidFill>
                <a:schemeClr val="bg1"/>
              </a:solidFill>
            </a:endParaRPr>
          </a:p>
        </p:txBody>
      </p:sp>
      <p:sp>
        <p:nvSpPr>
          <p:cNvPr id="3" name="Content Placeholder 2">
            <a:extLst>
              <a:ext uri="{FF2B5EF4-FFF2-40B4-BE49-F238E27FC236}">
                <a16:creationId xmlns:a16="http://schemas.microsoft.com/office/drawing/2014/main" xmlns="" id="{7BD5DFAE-A745-4686-8F59-155032027319}"/>
              </a:ext>
            </a:extLst>
          </p:cNvPr>
          <p:cNvSpPr>
            <a:spLocks noGrp="1"/>
          </p:cNvSpPr>
          <p:nvPr>
            <p:ph idx="1"/>
          </p:nvPr>
        </p:nvSpPr>
        <p:spPr>
          <a:xfrm>
            <a:off x="643468" y="2638044"/>
            <a:ext cx="3363974" cy="3415622"/>
          </a:xfrm>
        </p:spPr>
        <p:txBody>
          <a:bodyPr>
            <a:normAutofit/>
          </a:bodyPr>
          <a:lstStyle/>
          <a:p>
            <a:r>
              <a:rPr lang="en-US" sz="2000" dirty="0">
                <a:solidFill>
                  <a:schemeClr val="bg1"/>
                </a:solidFill>
              </a:rPr>
              <a:t>Inhibited CA1 with CNQX (AMPA blocker) + TTX( Na+ channel blocker)</a:t>
            </a:r>
          </a:p>
          <a:p>
            <a:pPr lvl="1"/>
            <a:r>
              <a:rPr lang="en-US" sz="1600" dirty="0">
                <a:solidFill>
                  <a:schemeClr val="bg1"/>
                </a:solidFill>
              </a:rPr>
              <a:t>Blocked  GABA receptor through </a:t>
            </a:r>
            <a:r>
              <a:rPr lang="en-US" sz="1600" dirty="0" err="1">
                <a:solidFill>
                  <a:schemeClr val="bg1"/>
                </a:solidFill>
              </a:rPr>
              <a:t>muscimol</a:t>
            </a:r>
            <a:r>
              <a:rPr lang="en-US" sz="1600" dirty="0">
                <a:solidFill>
                  <a:schemeClr val="bg1"/>
                </a:solidFill>
              </a:rPr>
              <a:t> and </a:t>
            </a:r>
            <a:r>
              <a:rPr lang="en-US" sz="1600" dirty="0" err="1">
                <a:solidFill>
                  <a:schemeClr val="bg1"/>
                </a:solidFill>
              </a:rPr>
              <a:t>anisomycin</a:t>
            </a:r>
            <a:r>
              <a:rPr lang="en-US" sz="1600" dirty="0">
                <a:solidFill>
                  <a:schemeClr val="bg1"/>
                </a:solidFill>
              </a:rPr>
              <a:t> (known to impair long-term contextual fear memory) </a:t>
            </a:r>
          </a:p>
          <a:p>
            <a:pPr lvl="1"/>
            <a:endParaRPr lang="en-US" sz="1600" dirty="0">
              <a:solidFill>
                <a:schemeClr val="bg1"/>
              </a:solidFill>
            </a:endParaRPr>
          </a:p>
        </p:txBody>
      </p:sp>
      <p:pic>
        <p:nvPicPr>
          <p:cNvPr id="4" name="Picture 3">
            <a:extLst>
              <a:ext uri="{FF2B5EF4-FFF2-40B4-BE49-F238E27FC236}">
                <a16:creationId xmlns:a16="http://schemas.microsoft.com/office/drawing/2014/main" xmlns="" id="{0E888F19-DD6B-4639-850E-4D817B464D6D}"/>
              </a:ext>
            </a:extLst>
          </p:cNvPr>
          <p:cNvPicPr>
            <a:picLocks noChangeAspect="1"/>
          </p:cNvPicPr>
          <p:nvPr/>
        </p:nvPicPr>
        <p:blipFill>
          <a:blip r:embed="rId3"/>
          <a:stretch>
            <a:fillRect/>
          </a:stretch>
        </p:blipFill>
        <p:spPr>
          <a:xfrm>
            <a:off x="5297763" y="1203906"/>
            <a:ext cx="6250769" cy="4289320"/>
          </a:xfrm>
          <a:prstGeom prst="rect">
            <a:avLst/>
          </a:prstGeom>
        </p:spPr>
      </p:pic>
    </p:spTree>
    <p:extLst>
      <p:ext uri="{BB962C8B-B14F-4D97-AF65-F5344CB8AC3E}">
        <p14:creationId xmlns:p14="http://schemas.microsoft.com/office/powerpoint/2010/main" val="36305513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9C016130-00A2-4CED-A6B2-4E8E043DC8A7}"/>
              </a:ext>
            </a:extLst>
          </p:cNvPr>
          <p:cNvSpPr>
            <a:spLocks noGrp="1"/>
          </p:cNvSpPr>
          <p:nvPr>
            <p:ph type="title"/>
          </p:nvPr>
        </p:nvSpPr>
        <p:spPr>
          <a:xfrm>
            <a:off x="863029" y="1012004"/>
            <a:ext cx="3416158" cy="4795408"/>
          </a:xfrm>
        </p:spPr>
        <p:txBody>
          <a:bodyPr>
            <a:normAutofit/>
          </a:bodyPr>
          <a:lstStyle/>
          <a:p>
            <a:endParaRPr lang="en-US">
              <a:solidFill>
                <a:srgbClr val="FFFFFF"/>
              </a:solidFill>
            </a:endParaRPr>
          </a:p>
        </p:txBody>
      </p:sp>
      <p:graphicFrame>
        <p:nvGraphicFramePr>
          <p:cNvPr id="5" name="Content Placeholder 2">
            <a:extLst>
              <a:ext uri="{FF2B5EF4-FFF2-40B4-BE49-F238E27FC236}">
                <a16:creationId xmlns:a16="http://schemas.microsoft.com/office/drawing/2014/main" xmlns="" id="{30218C38-EDCC-467B-A5A9-2D8C3ED6E93C}"/>
              </a:ext>
            </a:extLst>
          </p:cNvPr>
          <p:cNvGraphicFramePr>
            <a:graphicFrameLocks noGrp="1"/>
          </p:cNvGraphicFramePr>
          <p:nvPr>
            <p:ph idx="1"/>
            <p:extLst>
              <p:ext uri="{D42A27DB-BD31-4B8C-83A1-F6EECF244321}">
                <p14:modId xmlns:p14="http://schemas.microsoft.com/office/powerpoint/2010/main" val="234434142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60347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654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a:extLst>
              <a:ext uri="{FF2B5EF4-FFF2-40B4-BE49-F238E27FC236}">
                <a16:creationId xmlns:a16="http://schemas.microsoft.com/office/drawing/2014/main" xmlns="" id="{0A228319-623E-412F-B07C-64595E8BD357}"/>
              </a:ext>
            </a:extLst>
          </p:cNvPr>
          <p:cNvPicPr>
            <a:picLocks noGrp="1" noChangeAspect="1"/>
          </p:cNvPicPr>
          <p:nvPr>
            <p:ph idx="1"/>
          </p:nvPr>
        </p:nvPicPr>
        <p:blipFill>
          <a:blip r:embed="rId3"/>
          <a:stretch>
            <a:fillRect/>
          </a:stretch>
        </p:blipFill>
        <p:spPr>
          <a:xfrm>
            <a:off x="2305560" y="643467"/>
            <a:ext cx="7580880" cy="5571066"/>
          </a:xfrm>
          <a:prstGeom prst="rect">
            <a:avLst/>
          </a:prstGeom>
        </p:spPr>
      </p:pic>
    </p:spTree>
    <p:extLst>
      <p:ext uri="{BB962C8B-B14F-4D97-AF65-F5344CB8AC3E}">
        <p14:creationId xmlns:p14="http://schemas.microsoft.com/office/powerpoint/2010/main" val="3152656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xmlns="" id="{E862BE82-D00D-42C1-BF16-93AA37870C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xmlns="" id="{F6D92C2D-1D3D-4974-918C-06579FB354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847D30F5-867D-4437-ABEC-2DA938BD17A0}"/>
              </a:ext>
            </a:extLst>
          </p:cNvPr>
          <p:cNvSpPr>
            <a:spLocks noGrp="1"/>
          </p:cNvSpPr>
          <p:nvPr>
            <p:ph type="title"/>
          </p:nvPr>
        </p:nvSpPr>
        <p:spPr>
          <a:xfrm>
            <a:off x="750242" y="632990"/>
            <a:ext cx="4062643" cy="1043409"/>
          </a:xfrm>
        </p:spPr>
        <p:txBody>
          <a:bodyPr>
            <a:normAutofit fontScale="90000"/>
          </a:bodyPr>
          <a:lstStyle/>
          <a:p>
            <a:r>
              <a:rPr lang="en-US" sz="3600" dirty="0"/>
              <a:t>Pre-training inhibition</a:t>
            </a:r>
          </a:p>
        </p:txBody>
      </p:sp>
      <p:sp>
        <p:nvSpPr>
          <p:cNvPr id="3" name="Content Placeholder 2">
            <a:extLst>
              <a:ext uri="{FF2B5EF4-FFF2-40B4-BE49-F238E27FC236}">
                <a16:creationId xmlns:a16="http://schemas.microsoft.com/office/drawing/2014/main" xmlns="" id="{8898DBDC-5B0A-4E09-8A34-093978028581}"/>
              </a:ext>
            </a:extLst>
          </p:cNvPr>
          <p:cNvSpPr>
            <a:spLocks noGrp="1"/>
          </p:cNvSpPr>
          <p:nvPr>
            <p:ph idx="1"/>
          </p:nvPr>
        </p:nvSpPr>
        <p:spPr>
          <a:xfrm>
            <a:off x="518474" y="1774372"/>
            <a:ext cx="4064409" cy="4063898"/>
          </a:xfrm>
        </p:spPr>
        <p:txBody>
          <a:bodyPr anchor="t">
            <a:normAutofit/>
          </a:bodyPr>
          <a:lstStyle/>
          <a:p>
            <a:r>
              <a:rPr lang="en-US" sz="1700" dirty="0"/>
              <a:t>inhibition of </a:t>
            </a:r>
            <a:r>
              <a:rPr lang="en-US" sz="1700" dirty="0" err="1"/>
              <a:t>conPIL</a:t>
            </a:r>
            <a:r>
              <a:rPr lang="en-US" sz="1700" dirty="0"/>
              <a:t> using CNQX + TTX before single-foot fear conditioning impaired both fear memory and generalization</a:t>
            </a:r>
          </a:p>
          <a:p>
            <a:r>
              <a:rPr lang="en-US" sz="1700" dirty="0"/>
              <a:t>inhibiting </a:t>
            </a:r>
            <a:r>
              <a:rPr lang="en-US" sz="1700" dirty="0" err="1"/>
              <a:t>ipsPIL</a:t>
            </a:r>
            <a:r>
              <a:rPr lang="en-US" sz="1700" dirty="0"/>
              <a:t> impaired generalization with smaller nonsignificant effect on fear memory</a:t>
            </a:r>
          </a:p>
          <a:p>
            <a:r>
              <a:rPr lang="en-US" sz="1700" dirty="0"/>
              <a:t>these findings indicate that both sides communicate in the PIL, to be responsible for both fear memory and generalization</a:t>
            </a:r>
          </a:p>
          <a:p>
            <a:endParaRPr lang="en-US" sz="1700" dirty="0"/>
          </a:p>
        </p:txBody>
      </p:sp>
      <p:pic>
        <p:nvPicPr>
          <p:cNvPr id="4" name="Picture 3">
            <a:extLst>
              <a:ext uri="{FF2B5EF4-FFF2-40B4-BE49-F238E27FC236}">
                <a16:creationId xmlns:a16="http://schemas.microsoft.com/office/drawing/2014/main" xmlns="" id="{3C96759C-4942-4202-87FE-30837ED91BD2}"/>
              </a:ext>
            </a:extLst>
          </p:cNvPr>
          <p:cNvPicPr>
            <a:picLocks noChangeAspect="1"/>
          </p:cNvPicPr>
          <p:nvPr/>
        </p:nvPicPr>
        <p:blipFill>
          <a:blip r:embed="rId3"/>
          <a:stretch>
            <a:fillRect/>
          </a:stretch>
        </p:blipFill>
        <p:spPr>
          <a:xfrm>
            <a:off x="6038101" y="1013396"/>
            <a:ext cx="5510771" cy="4538282"/>
          </a:xfrm>
          <a:prstGeom prst="rect">
            <a:avLst/>
          </a:prstGeom>
        </p:spPr>
      </p:pic>
    </p:spTree>
    <p:extLst>
      <p:ext uri="{BB962C8B-B14F-4D97-AF65-F5344CB8AC3E}">
        <p14:creationId xmlns:p14="http://schemas.microsoft.com/office/powerpoint/2010/main" val="301164491"/>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xmlns="" id="{E862BE82-D00D-42C1-BF16-93AA37870C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xmlns="" id="{F6D92C2D-1D3D-4974-918C-06579FB354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2C662C19-A29B-4A63-9B7D-CB78B9702DF9}"/>
              </a:ext>
            </a:extLst>
          </p:cNvPr>
          <p:cNvSpPr>
            <a:spLocks noGrp="1"/>
          </p:cNvSpPr>
          <p:nvPr>
            <p:ph type="title"/>
          </p:nvPr>
        </p:nvSpPr>
        <p:spPr>
          <a:xfrm>
            <a:off x="750242" y="632990"/>
            <a:ext cx="4062643" cy="1043409"/>
          </a:xfrm>
        </p:spPr>
        <p:txBody>
          <a:bodyPr>
            <a:normAutofit fontScale="90000"/>
          </a:bodyPr>
          <a:lstStyle/>
          <a:p>
            <a:r>
              <a:rPr lang="en-US" sz="3600" dirty="0"/>
              <a:t>After-training inhibition </a:t>
            </a:r>
          </a:p>
        </p:txBody>
      </p:sp>
      <p:sp>
        <p:nvSpPr>
          <p:cNvPr id="3" name="Content Placeholder 2">
            <a:extLst>
              <a:ext uri="{FF2B5EF4-FFF2-40B4-BE49-F238E27FC236}">
                <a16:creationId xmlns:a16="http://schemas.microsoft.com/office/drawing/2014/main" xmlns="" id="{0A3E6E2A-6D3D-42FF-BAB8-916E5F68820E}"/>
              </a:ext>
            </a:extLst>
          </p:cNvPr>
          <p:cNvSpPr>
            <a:spLocks noGrp="1"/>
          </p:cNvSpPr>
          <p:nvPr>
            <p:ph idx="1"/>
          </p:nvPr>
        </p:nvSpPr>
        <p:spPr>
          <a:xfrm>
            <a:off x="518474" y="1774371"/>
            <a:ext cx="4064409" cy="3985297"/>
          </a:xfrm>
        </p:spPr>
        <p:txBody>
          <a:bodyPr anchor="t">
            <a:normAutofit/>
          </a:bodyPr>
          <a:lstStyle/>
          <a:p>
            <a:r>
              <a:rPr lang="en-US" sz="1800" dirty="0"/>
              <a:t>inhibition of ipsCA1 or conCA1 using CNQX + TTX after single-foot fear conditioning or before retrieval test similarly impaired generalization</a:t>
            </a:r>
          </a:p>
          <a:p>
            <a:r>
              <a:rPr lang="en-US" sz="1800" dirty="0"/>
              <a:t> </a:t>
            </a:r>
            <a:r>
              <a:rPr lang="en-US" sz="1800" dirty="0" err="1"/>
              <a:t>ipsPIL</a:t>
            </a:r>
            <a:r>
              <a:rPr lang="en-US" sz="1800" dirty="0"/>
              <a:t> responsible for generalization, is somehow emerged into a symmetry in which bilateral CA1 is responsible for generalization while unilateral CA1 is sufficient for fear memory.</a:t>
            </a:r>
          </a:p>
          <a:p>
            <a:r>
              <a:rPr lang="en-US" sz="1800" dirty="0"/>
              <a:t>For fear learning to occur, contralateral input should occur before training</a:t>
            </a:r>
          </a:p>
          <a:p>
            <a:r>
              <a:rPr lang="en-US" sz="1800" dirty="0"/>
              <a:t>For generalization, contralateral input occurs after the fear learning</a:t>
            </a:r>
          </a:p>
        </p:txBody>
      </p:sp>
      <p:pic>
        <p:nvPicPr>
          <p:cNvPr id="4" name="Picture 3">
            <a:extLst>
              <a:ext uri="{FF2B5EF4-FFF2-40B4-BE49-F238E27FC236}">
                <a16:creationId xmlns:a16="http://schemas.microsoft.com/office/drawing/2014/main" xmlns="" id="{BAD195A1-BF07-4F84-8E1E-290CE3504AD6}"/>
              </a:ext>
            </a:extLst>
          </p:cNvPr>
          <p:cNvPicPr>
            <a:picLocks noChangeAspect="1"/>
          </p:cNvPicPr>
          <p:nvPr/>
        </p:nvPicPr>
        <p:blipFill>
          <a:blip r:embed="rId2"/>
          <a:stretch>
            <a:fillRect/>
          </a:stretch>
        </p:blipFill>
        <p:spPr>
          <a:xfrm>
            <a:off x="6038101" y="1112021"/>
            <a:ext cx="5510771" cy="4341031"/>
          </a:xfrm>
          <a:prstGeom prst="rect">
            <a:avLst/>
          </a:prstGeom>
        </p:spPr>
      </p:pic>
    </p:spTree>
    <p:extLst>
      <p:ext uri="{BB962C8B-B14F-4D97-AF65-F5344CB8AC3E}">
        <p14:creationId xmlns:p14="http://schemas.microsoft.com/office/powerpoint/2010/main" val="3950975245"/>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366E142E-FC06-4F52-9862-9BA971B55334}"/>
              </a:ext>
            </a:extLst>
          </p:cNvPr>
          <p:cNvSpPr>
            <a:spLocks noGrp="1"/>
          </p:cNvSpPr>
          <p:nvPr>
            <p:ph type="title"/>
          </p:nvPr>
        </p:nvSpPr>
        <p:spPr>
          <a:xfrm>
            <a:off x="640079" y="2053641"/>
            <a:ext cx="3669161" cy="2760098"/>
          </a:xfrm>
        </p:spPr>
        <p:txBody>
          <a:bodyPr>
            <a:normAutofit/>
          </a:bodyPr>
          <a:lstStyle/>
          <a:p>
            <a:r>
              <a:rPr lang="en-US">
                <a:solidFill>
                  <a:srgbClr val="FFFFFF"/>
                </a:solidFill>
              </a:rPr>
              <a:t>Generalization Recap: </a:t>
            </a:r>
          </a:p>
        </p:txBody>
      </p:sp>
      <p:sp>
        <p:nvSpPr>
          <p:cNvPr id="3" name="Content Placeholder 2">
            <a:extLst>
              <a:ext uri="{FF2B5EF4-FFF2-40B4-BE49-F238E27FC236}">
                <a16:creationId xmlns:a16="http://schemas.microsoft.com/office/drawing/2014/main" xmlns="" id="{F8B73860-9B78-4009-94CF-C744852F2E83}"/>
              </a:ext>
            </a:extLst>
          </p:cNvPr>
          <p:cNvSpPr>
            <a:spLocks noGrp="1"/>
          </p:cNvSpPr>
          <p:nvPr>
            <p:ph idx="1"/>
          </p:nvPr>
        </p:nvSpPr>
        <p:spPr>
          <a:xfrm>
            <a:off x="6090574" y="801866"/>
            <a:ext cx="5306084" cy="5230634"/>
          </a:xfrm>
        </p:spPr>
        <p:txBody>
          <a:bodyPr anchor="ctr">
            <a:normAutofit/>
          </a:bodyPr>
          <a:lstStyle/>
          <a:p>
            <a:r>
              <a:rPr lang="en-US" sz="2400">
                <a:solidFill>
                  <a:srgbClr val="000000"/>
                </a:solidFill>
              </a:rPr>
              <a:t>Depends on</a:t>
            </a:r>
          </a:p>
          <a:p>
            <a:pPr lvl="1"/>
            <a:r>
              <a:rPr lang="en-US">
                <a:solidFill>
                  <a:srgbClr val="000000"/>
                </a:solidFill>
              </a:rPr>
              <a:t>Bilataerl CA1 activity</a:t>
            </a:r>
          </a:p>
          <a:p>
            <a:pPr lvl="1"/>
            <a:r>
              <a:rPr lang="en-US">
                <a:solidFill>
                  <a:srgbClr val="000000"/>
                </a:solidFill>
              </a:rPr>
              <a:t>Requires symmetrical ipasCA1 activity and conCA1 activity (even in single foot response)</a:t>
            </a:r>
          </a:p>
          <a:p>
            <a:pPr lvl="1"/>
            <a:r>
              <a:rPr lang="en-US">
                <a:solidFill>
                  <a:srgbClr val="000000"/>
                </a:solidFill>
              </a:rPr>
              <a:t>DHC could provide a route for interhemispheric exchanges between ipsCA1 and conCA1 to lead to such symmetry in CA1. </a:t>
            </a:r>
          </a:p>
          <a:p>
            <a:pPr lvl="2"/>
            <a:r>
              <a:rPr lang="en-US" sz="2400">
                <a:solidFill>
                  <a:srgbClr val="000000"/>
                </a:solidFill>
              </a:rPr>
              <a:t>Pathway was reported to have only weak bilateral connections</a:t>
            </a:r>
          </a:p>
          <a:p>
            <a:pPr marL="457200" lvl="1" indent="0">
              <a:buNone/>
            </a:pPr>
            <a:endParaRPr lang="en-US">
              <a:solidFill>
                <a:srgbClr val="000000"/>
              </a:solidFill>
            </a:endParaRPr>
          </a:p>
        </p:txBody>
      </p:sp>
    </p:spTree>
    <p:extLst>
      <p:ext uri="{BB962C8B-B14F-4D97-AF65-F5344CB8AC3E}">
        <p14:creationId xmlns:p14="http://schemas.microsoft.com/office/powerpoint/2010/main" val="17674289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573F3C-81EB-4593-A438-5EF5C74BFA2A}"/>
              </a:ext>
            </a:extLst>
          </p:cNvPr>
          <p:cNvSpPr>
            <a:spLocks noGrp="1"/>
          </p:cNvSpPr>
          <p:nvPr>
            <p:ph type="title"/>
          </p:nvPr>
        </p:nvSpPr>
        <p:spPr>
          <a:xfrm>
            <a:off x="762001" y="803325"/>
            <a:ext cx="5314536" cy="1325563"/>
          </a:xfrm>
        </p:spPr>
        <p:txBody>
          <a:bodyPr>
            <a:normAutofit/>
          </a:bodyPr>
          <a:lstStyle/>
          <a:p>
            <a:r>
              <a:rPr lang="en-US"/>
              <a:t>Reexamining CA1 bilateral connectivity</a:t>
            </a:r>
            <a:endParaRPr lang="en-US" dirty="0"/>
          </a:p>
        </p:txBody>
      </p:sp>
      <p:sp>
        <p:nvSpPr>
          <p:cNvPr id="3" name="Content Placeholder 2">
            <a:extLst>
              <a:ext uri="{FF2B5EF4-FFF2-40B4-BE49-F238E27FC236}">
                <a16:creationId xmlns:a16="http://schemas.microsoft.com/office/drawing/2014/main" xmlns="" id="{088419D1-BCE2-4956-BF98-6C0067D1ED8C}"/>
              </a:ext>
            </a:extLst>
          </p:cNvPr>
          <p:cNvSpPr>
            <a:spLocks noGrp="1"/>
          </p:cNvSpPr>
          <p:nvPr>
            <p:ph idx="1"/>
          </p:nvPr>
        </p:nvSpPr>
        <p:spPr>
          <a:xfrm>
            <a:off x="762000" y="2279018"/>
            <a:ext cx="5314543" cy="3375920"/>
          </a:xfrm>
        </p:spPr>
        <p:txBody>
          <a:bodyPr anchor="t">
            <a:normAutofit/>
          </a:bodyPr>
          <a:lstStyle/>
          <a:p>
            <a:r>
              <a:rPr lang="en-US" sz="1800" dirty="0"/>
              <a:t>Used rabies virus (RV-</a:t>
            </a:r>
            <a:r>
              <a:rPr lang="en-US" sz="1800" dirty="0" err="1"/>
              <a:t>dG</a:t>
            </a:r>
            <a:r>
              <a:rPr lang="en-US" sz="1800" dirty="0"/>
              <a:t>-GFP and –</a:t>
            </a:r>
            <a:r>
              <a:rPr lang="en-US" sz="1800" dirty="0" err="1"/>
              <a:t>Dsred</a:t>
            </a:r>
            <a:r>
              <a:rPr lang="en-US" sz="1800" dirty="0"/>
              <a:t>, non-</a:t>
            </a:r>
            <a:r>
              <a:rPr lang="en-US" sz="1800" dirty="0" err="1"/>
              <a:t>transsynaptic</a:t>
            </a:r>
            <a:r>
              <a:rPr lang="en-US" sz="1800" dirty="0"/>
              <a:t> tracing virus)</a:t>
            </a:r>
          </a:p>
          <a:p>
            <a:r>
              <a:rPr lang="en-US" sz="1800" dirty="0"/>
              <a:t>Injected into ipsCA1</a:t>
            </a:r>
          </a:p>
          <a:p>
            <a:pPr lvl="1"/>
            <a:r>
              <a:rPr lang="en-US" sz="1800" dirty="0"/>
              <a:t>Number of neurons were found in conCA1, showing that neurons have projection terminals on ipsCA1</a:t>
            </a:r>
          </a:p>
          <a:p>
            <a:r>
              <a:rPr lang="en-US" sz="1800" dirty="0"/>
              <a:t>Injected into ipsCA1 again</a:t>
            </a:r>
          </a:p>
          <a:p>
            <a:pPr lvl="1"/>
            <a:r>
              <a:rPr lang="en-US" sz="1800" dirty="0"/>
              <a:t>Number of neurons were found on the opposite conCA1, showing that neuron might directly cross corpus </a:t>
            </a:r>
            <a:r>
              <a:rPr lang="en-US" sz="1800" dirty="0" err="1"/>
              <a:t>collosuem</a:t>
            </a:r>
            <a:r>
              <a:rPr lang="en-US" sz="1800" dirty="0"/>
              <a:t> midline</a:t>
            </a:r>
          </a:p>
        </p:txBody>
      </p:sp>
      <p:sp>
        <p:nvSpPr>
          <p:cNvPr id="9" name="Freeform: Shape 8">
            <a:extLst>
              <a:ext uri="{FF2B5EF4-FFF2-40B4-BE49-F238E27FC236}">
                <a16:creationId xmlns:a16="http://schemas.microsoft.com/office/drawing/2014/main" xmlns=""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3"/>
          <a:srcRect t="5177" r="-1"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743251624"/>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FC4FBDDD-F0BB-4757-99DC-F336A21DDFC3}"/>
              </a:ext>
            </a:extLst>
          </p:cNvPr>
          <p:cNvSpPr>
            <a:spLocks noGrp="1"/>
          </p:cNvSpPr>
          <p:nvPr>
            <p:ph type="title"/>
          </p:nvPr>
        </p:nvSpPr>
        <p:spPr>
          <a:xfrm>
            <a:off x="863029" y="1012004"/>
            <a:ext cx="3416158" cy="4795408"/>
          </a:xfrm>
        </p:spPr>
        <p:txBody>
          <a:bodyPr>
            <a:normAutofit/>
          </a:bodyPr>
          <a:lstStyle/>
          <a:p>
            <a:endParaRPr lang="en-US">
              <a:solidFill>
                <a:srgbClr val="FFFFFF"/>
              </a:solidFill>
            </a:endParaRPr>
          </a:p>
        </p:txBody>
      </p:sp>
      <p:graphicFrame>
        <p:nvGraphicFramePr>
          <p:cNvPr id="5" name="Content Placeholder 2">
            <a:extLst>
              <a:ext uri="{FF2B5EF4-FFF2-40B4-BE49-F238E27FC236}">
                <a16:creationId xmlns:a16="http://schemas.microsoft.com/office/drawing/2014/main" xmlns="" id="{D80962A4-7D0C-4CFD-9999-584BB7F3C020}"/>
              </a:ext>
            </a:extLst>
          </p:cNvPr>
          <p:cNvGraphicFramePr>
            <a:graphicFrameLocks noGrp="1"/>
          </p:cNvGraphicFramePr>
          <p:nvPr>
            <p:ph idx="1"/>
            <p:extLst>
              <p:ext uri="{D42A27DB-BD31-4B8C-83A1-F6EECF244321}">
                <p14:modId xmlns:p14="http://schemas.microsoft.com/office/powerpoint/2010/main" val="84176101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46042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2059" y="450222"/>
            <a:ext cx="4182520" cy="3603164"/>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50972229-D7E3-41BC-B623-78BFE2629E2E}"/>
              </a:ext>
            </a:extLst>
          </p:cNvPr>
          <p:cNvSpPr>
            <a:spLocks noGrp="1"/>
          </p:cNvSpPr>
          <p:nvPr>
            <p:ph type="title"/>
          </p:nvPr>
        </p:nvSpPr>
        <p:spPr>
          <a:xfrm>
            <a:off x="774700" y="762000"/>
            <a:ext cx="3595973" cy="3018430"/>
          </a:xfrm>
        </p:spPr>
        <p:txBody>
          <a:bodyPr>
            <a:normAutofit/>
          </a:bodyPr>
          <a:lstStyle/>
          <a:p>
            <a:r>
              <a:rPr lang="en-US">
                <a:solidFill>
                  <a:srgbClr val="FFFFFF"/>
                </a:solidFill>
              </a:rPr>
              <a:t>Characterizing ipsCA1-conCA1</a:t>
            </a:r>
          </a:p>
        </p:txBody>
      </p:sp>
      <p:sp>
        <p:nvSpPr>
          <p:cNvPr id="11" name="Rectangle 10">
            <a:extLst>
              <a:ext uri="{FF2B5EF4-FFF2-40B4-BE49-F238E27FC236}">
                <a16:creationId xmlns:a16="http://schemas.microsoft.com/office/drawing/2014/main" xmlns=""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836" y="450221"/>
            <a:ext cx="4899923"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A37AF630-A913-4C18-8FFC-369CB49A9177}"/>
              </a:ext>
            </a:extLst>
          </p:cNvPr>
          <p:cNvSpPr>
            <a:spLocks noGrp="1"/>
          </p:cNvSpPr>
          <p:nvPr>
            <p:ph idx="1"/>
          </p:nvPr>
        </p:nvSpPr>
        <p:spPr>
          <a:xfrm>
            <a:off x="5259592" y="909143"/>
            <a:ext cx="4007581" cy="5029586"/>
          </a:xfrm>
        </p:spPr>
        <p:txBody>
          <a:bodyPr anchor="ctr">
            <a:normAutofit/>
          </a:bodyPr>
          <a:lstStyle/>
          <a:p>
            <a:r>
              <a:rPr lang="en-US" sz="1900" dirty="0"/>
              <a:t>Ample projection terminals found in conCA1 stratum (after infusion ofAAV-CaMKIIa-ChR2-EYFP into ipsCA1)</a:t>
            </a:r>
          </a:p>
          <a:p>
            <a:pPr lvl="1"/>
            <a:r>
              <a:rPr lang="en-US" sz="1900" dirty="0" err="1"/>
              <a:t>Optogentic</a:t>
            </a:r>
            <a:r>
              <a:rPr lang="en-US" sz="1900" dirty="0"/>
              <a:t> stimulation caused excitatory postsynaptic potentials in conCA1  </a:t>
            </a:r>
          </a:p>
          <a:p>
            <a:r>
              <a:rPr lang="en-US" sz="1900" dirty="0"/>
              <a:t>Electrically stimulating at the midline below the corpus collosum</a:t>
            </a:r>
          </a:p>
          <a:p>
            <a:pPr lvl="1"/>
            <a:r>
              <a:rPr lang="en-US" sz="1900" dirty="0"/>
              <a:t>Caused a EPSP in both ispCA1 and conCA1</a:t>
            </a:r>
          </a:p>
          <a:p>
            <a:r>
              <a:rPr lang="en-US" sz="1900" dirty="0"/>
              <a:t>Shows that ipsCA1-conCA1 is in the dorsal part of the hippocampus</a:t>
            </a:r>
          </a:p>
          <a:p>
            <a:pPr lvl="1"/>
            <a:r>
              <a:rPr lang="en-US" sz="1900" dirty="0"/>
              <a:t>10 </a:t>
            </a:r>
            <a:r>
              <a:rPr lang="en-US" sz="1900" dirty="0" err="1"/>
              <a:t>ms</a:t>
            </a:r>
            <a:r>
              <a:rPr lang="en-US" sz="1900" dirty="0"/>
              <a:t> transmission </a:t>
            </a:r>
          </a:p>
          <a:p>
            <a:r>
              <a:rPr lang="en-US" sz="1900" dirty="0"/>
              <a:t>Ca1-Ca1 connection is rapid</a:t>
            </a:r>
          </a:p>
        </p:txBody>
      </p:sp>
      <p:sp>
        <p:nvSpPr>
          <p:cNvPr id="13" name="Rectangle 12">
            <a:extLst>
              <a:ext uri="{FF2B5EF4-FFF2-40B4-BE49-F238E27FC236}">
                <a16:creationId xmlns:a16="http://schemas.microsoft.com/office/drawing/2014/main" xmlns=""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75866" y="450221"/>
            <a:ext cx="1868033" cy="3603165"/>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p:cNvPicPr>
            <a:picLocks noChangeAspect="1"/>
          </p:cNvPicPr>
          <p:nvPr/>
        </p:nvPicPr>
        <p:blipFill>
          <a:blip r:embed="rId2"/>
          <a:stretch>
            <a:fillRect/>
          </a:stretch>
        </p:blipFill>
        <p:spPr>
          <a:xfrm>
            <a:off x="834303" y="4214253"/>
            <a:ext cx="3457453" cy="2173848"/>
          </a:xfrm>
          <a:prstGeom prst="rect">
            <a:avLst/>
          </a:prstGeom>
        </p:spPr>
      </p:pic>
      <p:sp>
        <p:nvSpPr>
          <p:cNvPr id="15" name="Rectangle 14">
            <a:extLst>
              <a:ext uri="{FF2B5EF4-FFF2-40B4-BE49-F238E27FC236}">
                <a16:creationId xmlns:a16="http://schemas.microsoft.com/office/drawing/2014/main" xmlns="" id="{E186B68C-84BC-4A6E-99D1-EE87483C1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73746" y="4214253"/>
            <a:ext cx="1868033" cy="2173848"/>
          </a:xfrm>
          <a:prstGeom prst="rect">
            <a:avLst/>
          </a:prstGeom>
          <a:solidFill>
            <a:srgbClr val="3145F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3347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0">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EFFD1E2-8EE6-4EEA-9A42-BAF4521147A7}"/>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a:solidFill>
                  <a:schemeClr val="bg1"/>
                </a:solidFill>
              </a:rPr>
              <a:t>Clinical Application </a:t>
            </a:r>
          </a:p>
        </p:txBody>
      </p:sp>
      <p:sp>
        <p:nvSpPr>
          <p:cNvPr id="3" name="Content Placeholder 2">
            <a:extLst>
              <a:ext uri="{FF2B5EF4-FFF2-40B4-BE49-F238E27FC236}">
                <a16:creationId xmlns:a16="http://schemas.microsoft.com/office/drawing/2014/main" xmlns="" id="{F22ABDCF-72DB-42F8-8353-5193CA188C7F}"/>
              </a:ext>
            </a:extLst>
          </p:cNvPr>
          <p:cNvSpPr>
            <a:spLocks noGrp="1"/>
          </p:cNvSpPr>
          <p:nvPr>
            <p:ph idx="1"/>
          </p:nvPr>
        </p:nvSpPr>
        <p:spPr>
          <a:xfrm>
            <a:off x="643468" y="2638044"/>
            <a:ext cx="3363974" cy="3415622"/>
          </a:xfrm>
        </p:spPr>
        <p:txBody>
          <a:bodyPr>
            <a:normAutofit/>
          </a:bodyPr>
          <a:lstStyle/>
          <a:p>
            <a:r>
              <a:rPr lang="en-US" sz="2000">
                <a:solidFill>
                  <a:schemeClr val="bg1"/>
                </a:solidFill>
              </a:rPr>
              <a:t>PTSD</a:t>
            </a:r>
          </a:p>
          <a:p>
            <a:r>
              <a:rPr lang="en-US" sz="2000">
                <a:solidFill>
                  <a:schemeClr val="bg1"/>
                </a:solidFill>
              </a:rPr>
              <a:t>Social Phobias</a:t>
            </a:r>
          </a:p>
          <a:p>
            <a:r>
              <a:rPr lang="en-US" sz="2000">
                <a:solidFill>
                  <a:schemeClr val="bg1"/>
                </a:solidFill>
              </a:rPr>
              <a:t>Depression</a:t>
            </a:r>
          </a:p>
          <a:p>
            <a:r>
              <a:rPr lang="en-US" sz="2000">
                <a:solidFill>
                  <a:schemeClr val="bg1"/>
                </a:solidFill>
              </a:rPr>
              <a:t>Prolonged Anxiety</a:t>
            </a:r>
          </a:p>
        </p:txBody>
      </p:sp>
      <p:pic>
        <p:nvPicPr>
          <p:cNvPr id="5" name="Picture 4">
            <a:extLst>
              <a:ext uri="{FF2B5EF4-FFF2-40B4-BE49-F238E27FC236}">
                <a16:creationId xmlns:a16="http://schemas.microsoft.com/office/drawing/2014/main" xmlns="" id="{33E953D5-8083-4D05-AE24-557DAD1438D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5297763" y="1677308"/>
            <a:ext cx="6250769" cy="3342516"/>
          </a:xfrm>
          <a:prstGeom prst="rect">
            <a:avLst/>
          </a:prstGeom>
        </p:spPr>
      </p:pic>
      <p:sp>
        <p:nvSpPr>
          <p:cNvPr id="6" name="TextBox 5">
            <a:extLst>
              <a:ext uri="{FF2B5EF4-FFF2-40B4-BE49-F238E27FC236}">
                <a16:creationId xmlns:a16="http://schemas.microsoft.com/office/drawing/2014/main" xmlns="" id="{D177505C-8145-4ECB-A65A-AA06BC2BC4E9}"/>
              </a:ext>
            </a:extLst>
          </p:cNvPr>
          <p:cNvSpPr txBox="1"/>
          <p:nvPr/>
        </p:nvSpPr>
        <p:spPr>
          <a:xfrm>
            <a:off x="9241490" y="4819769"/>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ja.wikipedia.org/wiki/%E6%BC%AB%E7%AC%A6">
                  <a:extLst>
                    <a:ext uri="{A12FA001-AC4F-418D-AE19-62706E023703}">
                      <ahyp:hlinkClr xmlns=""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2886996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0329E5-09A7-4FCD-85F7-983A89BA190E}"/>
              </a:ext>
            </a:extLst>
          </p:cNvPr>
          <p:cNvSpPr>
            <a:spLocks noGrp="1"/>
          </p:cNvSpPr>
          <p:nvPr>
            <p:ph type="title"/>
          </p:nvPr>
        </p:nvSpPr>
        <p:spPr>
          <a:xfrm>
            <a:off x="6109498" y="908344"/>
            <a:ext cx="5244301" cy="1538130"/>
          </a:xfrm>
        </p:spPr>
        <p:txBody>
          <a:bodyPr>
            <a:normAutofit/>
          </a:bodyPr>
          <a:lstStyle/>
          <a:p>
            <a:endParaRPr lang="en-US"/>
          </a:p>
        </p:txBody>
      </p:sp>
      <p:sp>
        <p:nvSpPr>
          <p:cNvPr id="9" name="Freeform 6">
            <a:extLst>
              <a:ext uri="{FF2B5EF4-FFF2-40B4-BE49-F238E27FC236}">
                <a16:creationId xmlns:a16="http://schemas.microsoft.com/office/drawing/2014/main" xmlns="" id="{B6C29DB0-17E9-42FF-986E-0B7F493F4D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xmlns="" id="{115AD956-A5B6-4760-B8B2-11E2DF6B02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4" name="Picture 3"/>
          <p:cNvPicPr>
            <a:picLocks noChangeAspect="1"/>
          </p:cNvPicPr>
          <p:nvPr/>
        </p:nvPicPr>
        <p:blipFill>
          <a:blip r:embed="rId2"/>
          <a:stretch>
            <a:fillRect/>
          </a:stretch>
        </p:blipFill>
        <p:spPr>
          <a:xfrm>
            <a:off x="2014964" y="1450448"/>
            <a:ext cx="2198360" cy="3948511"/>
          </a:xfrm>
          <a:prstGeom prst="rect">
            <a:avLst/>
          </a:prstGeom>
        </p:spPr>
      </p:pic>
      <p:sp>
        <p:nvSpPr>
          <p:cNvPr id="3" name="Content Placeholder 2">
            <a:extLst>
              <a:ext uri="{FF2B5EF4-FFF2-40B4-BE49-F238E27FC236}">
                <a16:creationId xmlns:a16="http://schemas.microsoft.com/office/drawing/2014/main" xmlns="" id="{3FDD3E05-D372-4A08-90FF-A73CC37D3F81}"/>
              </a:ext>
            </a:extLst>
          </p:cNvPr>
          <p:cNvSpPr>
            <a:spLocks noGrp="1"/>
          </p:cNvSpPr>
          <p:nvPr>
            <p:ph idx="1"/>
          </p:nvPr>
        </p:nvSpPr>
        <p:spPr>
          <a:xfrm>
            <a:off x="5911158" y="2706865"/>
            <a:ext cx="5383652" cy="3470097"/>
          </a:xfrm>
        </p:spPr>
        <p:txBody>
          <a:bodyPr>
            <a:normAutofit/>
          </a:bodyPr>
          <a:lstStyle/>
          <a:p>
            <a:r>
              <a:rPr lang="en-US" sz="2000"/>
              <a:t>In vivo: EPSP at conCA1, 8ms, can be caused by stimulating ipsCA1 (b)</a:t>
            </a:r>
          </a:p>
          <a:p>
            <a:r>
              <a:rPr lang="en-US" sz="2000"/>
              <a:t>Used CNOX+TTX to rule out that excitatory stimulation was ipsCa3 driving conCA1 </a:t>
            </a:r>
          </a:p>
          <a:p>
            <a:pPr lvl="1"/>
            <a:r>
              <a:rPr lang="en-US" sz="2000"/>
              <a:t>ipsCA1–conCA1 EPSP was blocked by infusion of CNQX+TTX into ipsCA1, but not into ipsCA3 </a:t>
            </a:r>
          </a:p>
          <a:p>
            <a:r>
              <a:rPr lang="en-US" sz="2000"/>
              <a:t>Results show ipsCA1-conCA1 connection may sense bilateral CA1 activities </a:t>
            </a:r>
          </a:p>
          <a:p>
            <a:pPr lvl="1"/>
            <a:r>
              <a:rPr lang="en-US" sz="2000"/>
              <a:t>Function unclear still</a:t>
            </a:r>
          </a:p>
        </p:txBody>
      </p:sp>
    </p:spTree>
    <p:extLst>
      <p:ext uri="{BB962C8B-B14F-4D97-AF65-F5344CB8AC3E}">
        <p14:creationId xmlns:p14="http://schemas.microsoft.com/office/powerpoint/2010/main" val="22534491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2059" y="450222"/>
            <a:ext cx="4182520" cy="3603164"/>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0C892296-54BB-41A3-AC5E-3F6DD7D7DAB6}"/>
              </a:ext>
            </a:extLst>
          </p:cNvPr>
          <p:cNvSpPr>
            <a:spLocks noGrp="1"/>
          </p:cNvSpPr>
          <p:nvPr>
            <p:ph type="title"/>
          </p:nvPr>
        </p:nvSpPr>
        <p:spPr>
          <a:xfrm>
            <a:off x="774700" y="762000"/>
            <a:ext cx="3595973" cy="3018430"/>
          </a:xfrm>
        </p:spPr>
        <p:txBody>
          <a:bodyPr>
            <a:normAutofit/>
          </a:bodyPr>
          <a:lstStyle/>
          <a:p>
            <a:r>
              <a:rPr lang="en-US">
                <a:solidFill>
                  <a:srgbClr val="FFFFFF"/>
                </a:solidFill>
              </a:rPr>
              <a:t>ipsCA1–conCA1 functional connectivity </a:t>
            </a:r>
          </a:p>
        </p:txBody>
      </p:sp>
      <p:sp>
        <p:nvSpPr>
          <p:cNvPr id="11" name="Rectangle 10">
            <a:extLst>
              <a:ext uri="{FF2B5EF4-FFF2-40B4-BE49-F238E27FC236}">
                <a16:creationId xmlns:a16="http://schemas.microsoft.com/office/drawing/2014/main" xmlns=""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836" y="450221"/>
            <a:ext cx="4899923"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3FAE0540-5B3C-44EB-9F40-D79A6B8F94CD}"/>
              </a:ext>
            </a:extLst>
          </p:cNvPr>
          <p:cNvSpPr>
            <a:spLocks noGrp="1"/>
          </p:cNvSpPr>
          <p:nvPr>
            <p:ph idx="1"/>
          </p:nvPr>
        </p:nvSpPr>
        <p:spPr>
          <a:xfrm>
            <a:off x="5259592" y="909143"/>
            <a:ext cx="4007581" cy="5029586"/>
          </a:xfrm>
        </p:spPr>
        <p:txBody>
          <a:bodyPr anchor="ctr">
            <a:normAutofit/>
          </a:bodyPr>
          <a:lstStyle/>
          <a:p>
            <a:r>
              <a:rPr lang="en-US" sz="1900"/>
              <a:t>Is this important for generalization, but not fear memory?</a:t>
            </a:r>
          </a:p>
          <a:p>
            <a:r>
              <a:rPr lang="en-US" sz="1900"/>
              <a:t>Injected  AAV-synEGFP-2A-TetLC into CA1 30 d before fear conditioning (Fig. 3e) to express tetanus toxin light chain (TetLC), which blocks neurotransmitter release at the CA1 efferent projection terminals. </a:t>
            </a:r>
          </a:p>
          <a:p>
            <a:r>
              <a:rPr lang="en-US" sz="1900"/>
              <a:t>Unilateral CA1 expression of TetLC impaired generalization (F), but bilateral CA1 expression of TetLC impaired the both (Fig. 3f) relative to control virus</a:t>
            </a:r>
          </a:p>
          <a:p>
            <a:pPr lvl="1"/>
            <a:r>
              <a:rPr lang="en-US" sz="1900"/>
              <a:t>Suggests that CA1 efferent projections responsible for generalization </a:t>
            </a:r>
          </a:p>
          <a:p>
            <a:endParaRPr lang="en-US" sz="1900"/>
          </a:p>
        </p:txBody>
      </p:sp>
      <p:sp>
        <p:nvSpPr>
          <p:cNvPr id="13" name="Rectangle 12">
            <a:extLst>
              <a:ext uri="{FF2B5EF4-FFF2-40B4-BE49-F238E27FC236}">
                <a16:creationId xmlns:a16="http://schemas.microsoft.com/office/drawing/2014/main" xmlns=""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75866" y="450221"/>
            <a:ext cx="1868033" cy="3603165"/>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p:cNvPicPr>
            <a:picLocks noChangeAspect="1"/>
          </p:cNvPicPr>
          <p:nvPr/>
        </p:nvPicPr>
        <p:blipFill>
          <a:blip r:embed="rId2"/>
          <a:stretch>
            <a:fillRect/>
          </a:stretch>
        </p:blipFill>
        <p:spPr>
          <a:xfrm>
            <a:off x="471770" y="4391343"/>
            <a:ext cx="4182519" cy="1819667"/>
          </a:xfrm>
          <a:prstGeom prst="rect">
            <a:avLst/>
          </a:prstGeom>
        </p:spPr>
      </p:pic>
      <p:sp>
        <p:nvSpPr>
          <p:cNvPr id="15" name="Rectangle 14">
            <a:extLst>
              <a:ext uri="{FF2B5EF4-FFF2-40B4-BE49-F238E27FC236}">
                <a16:creationId xmlns:a16="http://schemas.microsoft.com/office/drawing/2014/main" xmlns="" id="{E186B68C-84BC-4A6E-99D1-EE87483C1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73746" y="4214253"/>
            <a:ext cx="1868033" cy="2173848"/>
          </a:xfrm>
          <a:prstGeom prst="rect">
            <a:avLst/>
          </a:prstGeom>
          <a:solidFill>
            <a:srgbClr val="000BFB"/>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94464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D1C26593-9A51-48FE-9FA2-A9052E57F3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78"/>
            <a:ext cx="12192000" cy="68584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5">
            <a:extLst>
              <a:ext uri="{FF2B5EF4-FFF2-40B4-BE49-F238E27FC236}">
                <a16:creationId xmlns:a16="http://schemas.microsoft.com/office/drawing/2014/main" xmlns="" id="{B9D473B1-934D-4F2D-AC4B-5BFB4BAC5D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742603" cy="6858000"/>
          </a:xfrm>
          <a:custGeom>
            <a:avLst/>
            <a:gdLst>
              <a:gd name="connsiteX0" fmla="*/ 0 w 9742603"/>
              <a:gd name="connsiteY0" fmla="*/ 0 h 6858000"/>
              <a:gd name="connsiteX1" fmla="*/ 152400 w 9742603"/>
              <a:gd name="connsiteY1" fmla="*/ 0 h 6858000"/>
              <a:gd name="connsiteX2" fmla="*/ 6566449 w 9742603"/>
              <a:gd name="connsiteY2" fmla="*/ 0 h 6858000"/>
              <a:gd name="connsiteX3" fmla="*/ 9742603 w 9742603"/>
              <a:gd name="connsiteY3" fmla="*/ 6858000 h 6858000"/>
              <a:gd name="connsiteX4" fmla="*/ 152400 w 9742603"/>
              <a:gd name="connsiteY4" fmla="*/ 6858000 h 6858000"/>
              <a:gd name="connsiteX5" fmla="*/ 0 w 9742603"/>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2603" h="6858000">
                <a:moveTo>
                  <a:pt x="0" y="0"/>
                </a:moveTo>
                <a:lnTo>
                  <a:pt x="152400" y="0"/>
                </a:lnTo>
                <a:lnTo>
                  <a:pt x="6566449" y="0"/>
                </a:lnTo>
                <a:lnTo>
                  <a:pt x="9742603" y="6858000"/>
                </a:lnTo>
                <a:lnTo>
                  <a:pt x="152400" y="6858000"/>
                </a:lnTo>
                <a:lnTo>
                  <a:pt x="0" y="685800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1">
            <a:extLst>
              <a:ext uri="{FF2B5EF4-FFF2-40B4-BE49-F238E27FC236}">
                <a16:creationId xmlns:a16="http://schemas.microsoft.com/office/drawing/2014/main" xmlns="" id="{CDE3C03E-D949-4F50-AAFA-3278B22121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380336" cy="6858000"/>
          </a:xfrm>
          <a:custGeom>
            <a:avLst/>
            <a:gdLst>
              <a:gd name="connsiteX0" fmla="*/ 0 w 9380336"/>
              <a:gd name="connsiteY0" fmla="*/ 0 h 6858000"/>
              <a:gd name="connsiteX1" fmla="*/ 6204182 w 9380336"/>
              <a:gd name="connsiteY1" fmla="*/ 0 h 6858000"/>
              <a:gd name="connsiteX2" fmla="*/ 9380336 w 9380336"/>
              <a:gd name="connsiteY2" fmla="*/ 6858000 h 6858000"/>
              <a:gd name="connsiteX3" fmla="*/ 0 w 93803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380336" h="6858000">
                <a:moveTo>
                  <a:pt x="0" y="0"/>
                </a:moveTo>
                <a:lnTo>
                  <a:pt x="6204182" y="0"/>
                </a:lnTo>
                <a:lnTo>
                  <a:pt x="9380336" y="6858000"/>
                </a:lnTo>
                <a:lnTo>
                  <a:pt x="0"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75011269-5874-400D-96F8-B41781CFB0E7}"/>
              </a:ext>
            </a:extLst>
          </p:cNvPr>
          <p:cNvSpPr>
            <a:spLocks noGrp="1"/>
          </p:cNvSpPr>
          <p:nvPr>
            <p:ph type="title"/>
          </p:nvPr>
        </p:nvSpPr>
        <p:spPr>
          <a:xfrm>
            <a:off x="838200" y="365125"/>
            <a:ext cx="5191125" cy="1325563"/>
          </a:xfrm>
        </p:spPr>
        <p:txBody>
          <a:bodyPr>
            <a:normAutofit/>
          </a:bodyPr>
          <a:lstStyle/>
          <a:p>
            <a:endParaRPr lang="en-US" dirty="0"/>
          </a:p>
        </p:txBody>
      </p:sp>
      <p:pic>
        <p:nvPicPr>
          <p:cNvPr id="4" name="Picture 3"/>
          <p:cNvPicPr>
            <a:picLocks noChangeAspect="1"/>
          </p:cNvPicPr>
          <p:nvPr/>
        </p:nvPicPr>
        <p:blipFill>
          <a:blip r:embed="rId2"/>
          <a:stretch>
            <a:fillRect/>
          </a:stretch>
        </p:blipFill>
        <p:spPr>
          <a:xfrm>
            <a:off x="7533856" y="408626"/>
            <a:ext cx="4336412" cy="1214195"/>
          </a:xfrm>
          <a:prstGeom prst="rect">
            <a:avLst/>
          </a:prstGeom>
        </p:spPr>
      </p:pic>
      <p:sp>
        <p:nvSpPr>
          <p:cNvPr id="3" name="Content Placeholder 2">
            <a:extLst>
              <a:ext uri="{FF2B5EF4-FFF2-40B4-BE49-F238E27FC236}">
                <a16:creationId xmlns:a16="http://schemas.microsoft.com/office/drawing/2014/main" xmlns="" id="{5E13E231-07ED-4D34-A15B-5F64C4546497}"/>
              </a:ext>
            </a:extLst>
          </p:cNvPr>
          <p:cNvSpPr>
            <a:spLocks noGrp="1"/>
          </p:cNvSpPr>
          <p:nvPr>
            <p:ph idx="1"/>
          </p:nvPr>
        </p:nvSpPr>
        <p:spPr>
          <a:xfrm>
            <a:off x="838200" y="2021249"/>
            <a:ext cx="5707565" cy="4155713"/>
          </a:xfrm>
        </p:spPr>
        <p:txBody>
          <a:bodyPr>
            <a:normAutofit/>
          </a:bodyPr>
          <a:lstStyle/>
          <a:p>
            <a:r>
              <a:rPr lang="en-US" sz="1900"/>
              <a:t>Direct silencing unilateral or bilateral CA1 neurons during retrieval produced similar results (expressed optogenetic AAV-CaMKIIa-NpHR-EYFP)</a:t>
            </a:r>
          </a:p>
          <a:p>
            <a:endParaRPr lang="en-US" sz="1900"/>
          </a:p>
          <a:p>
            <a:endParaRPr lang="en-US" sz="1900"/>
          </a:p>
          <a:p>
            <a:endParaRPr lang="en-US" sz="1900"/>
          </a:p>
          <a:p>
            <a:r>
              <a:rPr lang="en-US" sz="1900"/>
              <a:t>AAV-CaMKIIa-NpHR-EYFP injected into ipsCA1, optogenetic stimulation applied at conCA1</a:t>
            </a:r>
          </a:p>
          <a:p>
            <a:pPr lvl="1"/>
            <a:r>
              <a:rPr lang="en-US" sz="1900"/>
              <a:t>ipsCA1–conCA1 EPSP was reduced by about 20% with light on relative to light off</a:t>
            </a:r>
          </a:p>
          <a:p>
            <a:pPr lvl="1"/>
            <a:r>
              <a:rPr lang="en-US" sz="1900"/>
              <a:t>Generalization might be impaired with optogentic stimulation, but nonsignifcant effect on generalization during retrival tests</a:t>
            </a:r>
          </a:p>
          <a:p>
            <a:endParaRPr lang="en-US" sz="1900"/>
          </a:p>
        </p:txBody>
      </p:sp>
      <p:pic>
        <p:nvPicPr>
          <p:cNvPr id="6" name="Picture 5"/>
          <p:cNvPicPr>
            <a:picLocks noChangeAspect="1"/>
          </p:cNvPicPr>
          <p:nvPr/>
        </p:nvPicPr>
        <p:blipFill>
          <a:blip r:embed="rId3"/>
          <a:stretch>
            <a:fillRect/>
          </a:stretch>
        </p:blipFill>
        <p:spPr>
          <a:xfrm>
            <a:off x="9350025" y="3983421"/>
            <a:ext cx="2461555" cy="1888741"/>
          </a:xfrm>
          <a:prstGeom prst="rect">
            <a:avLst/>
          </a:prstGeom>
        </p:spPr>
      </p:pic>
      <p:pic>
        <p:nvPicPr>
          <p:cNvPr id="5" name="Picture 4"/>
          <p:cNvPicPr>
            <a:picLocks noChangeAspect="1"/>
          </p:cNvPicPr>
          <p:nvPr/>
        </p:nvPicPr>
        <p:blipFill>
          <a:blip r:embed="rId4"/>
          <a:stretch>
            <a:fillRect/>
          </a:stretch>
        </p:blipFill>
        <p:spPr>
          <a:xfrm>
            <a:off x="8375790" y="2041384"/>
            <a:ext cx="1661589" cy="1687350"/>
          </a:xfrm>
          <a:prstGeom prst="rect">
            <a:avLst/>
          </a:prstGeom>
        </p:spPr>
      </p:pic>
    </p:spTree>
    <p:extLst>
      <p:ext uri="{BB962C8B-B14F-4D97-AF65-F5344CB8AC3E}">
        <p14:creationId xmlns:p14="http://schemas.microsoft.com/office/powerpoint/2010/main" val="1232957746"/>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86CB51-42FE-4C96-B858-C2C0C2ABA01F}"/>
              </a:ext>
            </a:extLst>
          </p:cNvPr>
          <p:cNvSpPr>
            <a:spLocks noGrp="1"/>
          </p:cNvSpPr>
          <p:nvPr>
            <p:ph type="title"/>
          </p:nvPr>
        </p:nvSpPr>
        <p:spPr>
          <a:xfrm>
            <a:off x="6109498" y="908344"/>
            <a:ext cx="5244301" cy="1538130"/>
          </a:xfrm>
        </p:spPr>
        <p:txBody>
          <a:bodyPr>
            <a:normAutofit/>
          </a:bodyPr>
          <a:lstStyle/>
          <a:p>
            <a:endParaRPr lang="en-US"/>
          </a:p>
        </p:txBody>
      </p:sp>
      <p:sp>
        <p:nvSpPr>
          <p:cNvPr id="9" name="Freeform 6">
            <a:extLst>
              <a:ext uri="{FF2B5EF4-FFF2-40B4-BE49-F238E27FC236}">
                <a16:creationId xmlns:a16="http://schemas.microsoft.com/office/drawing/2014/main" xmlns="" id="{B6C29DB0-17E9-42FF-986E-0B7F493F4D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xmlns="" id="{115AD956-A5B6-4760-B8B2-11E2DF6B02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4" name="Picture 3"/>
          <p:cNvPicPr>
            <a:picLocks noChangeAspect="1"/>
          </p:cNvPicPr>
          <p:nvPr/>
        </p:nvPicPr>
        <p:blipFill>
          <a:blip r:embed="rId2"/>
          <a:stretch>
            <a:fillRect/>
          </a:stretch>
        </p:blipFill>
        <p:spPr>
          <a:xfrm>
            <a:off x="1278436" y="3129014"/>
            <a:ext cx="4351405" cy="1721283"/>
          </a:xfrm>
          <a:prstGeom prst="rect">
            <a:avLst/>
          </a:prstGeom>
        </p:spPr>
      </p:pic>
      <p:sp>
        <p:nvSpPr>
          <p:cNvPr id="3" name="Content Placeholder 2">
            <a:extLst>
              <a:ext uri="{FF2B5EF4-FFF2-40B4-BE49-F238E27FC236}">
                <a16:creationId xmlns:a16="http://schemas.microsoft.com/office/drawing/2014/main" xmlns="" id="{7030AA47-A562-44C1-AFB4-462BCB3C3F2F}"/>
              </a:ext>
            </a:extLst>
          </p:cNvPr>
          <p:cNvSpPr>
            <a:spLocks noGrp="1"/>
          </p:cNvSpPr>
          <p:nvPr>
            <p:ph idx="1"/>
          </p:nvPr>
        </p:nvSpPr>
        <p:spPr>
          <a:xfrm>
            <a:off x="5911158" y="2706865"/>
            <a:ext cx="5383652" cy="3470097"/>
          </a:xfrm>
        </p:spPr>
        <p:txBody>
          <a:bodyPr>
            <a:normAutofit/>
          </a:bodyPr>
          <a:lstStyle/>
          <a:p>
            <a:r>
              <a:rPr lang="en-US" sz="2200" dirty="0"/>
              <a:t>When signal is on, there is a reduction in generalization  </a:t>
            </a:r>
          </a:p>
          <a:p>
            <a:pPr lvl="1"/>
            <a:r>
              <a:rPr lang="en-US" sz="1800" dirty="0"/>
              <a:t>Ipsilateral to contralateral Ca1 is important to generalization</a:t>
            </a:r>
          </a:p>
          <a:p>
            <a:r>
              <a:rPr lang="en-US" sz="1800" dirty="0"/>
              <a:t>a slight enhancement of both fear memory and generalization was observed by turned off the stimulation relative to EYFP control </a:t>
            </a:r>
          </a:p>
          <a:p>
            <a:r>
              <a:rPr lang="en-US" sz="2200" dirty="0"/>
              <a:t>activities of the ipsCA1–conCA1 projections were found to be particularly essential for generalization.</a:t>
            </a:r>
          </a:p>
        </p:txBody>
      </p:sp>
      <p:pic>
        <p:nvPicPr>
          <p:cNvPr id="7" name="Picture 6">
            <a:extLst>
              <a:ext uri="{FF2B5EF4-FFF2-40B4-BE49-F238E27FC236}">
                <a16:creationId xmlns:a16="http://schemas.microsoft.com/office/drawing/2014/main" xmlns="" id="{06256C22-81E9-4AD7-A118-CCB2C30AED9D}"/>
              </a:ext>
            </a:extLst>
          </p:cNvPr>
          <p:cNvPicPr>
            <a:picLocks noChangeAspect="1"/>
          </p:cNvPicPr>
          <p:nvPr/>
        </p:nvPicPr>
        <p:blipFill>
          <a:blip r:embed="rId3"/>
          <a:stretch>
            <a:fillRect/>
          </a:stretch>
        </p:blipFill>
        <p:spPr>
          <a:xfrm>
            <a:off x="1278436" y="1439917"/>
            <a:ext cx="3920275" cy="1386438"/>
          </a:xfrm>
          <a:prstGeom prst="rect">
            <a:avLst/>
          </a:prstGeom>
        </p:spPr>
      </p:pic>
    </p:spTree>
    <p:extLst>
      <p:ext uri="{BB962C8B-B14F-4D97-AF65-F5344CB8AC3E}">
        <p14:creationId xmlns:p14="http://schemas.microsoft.com/office/powerpoint/2010/main" val="12032138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2A5316D-ED2F-4F89-B4B4-8D9240B1A3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17CC5613-4C2A-4AE0-AF3C-90127BAC82A0}"/>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en-US" sz="2400">
                <a:solidFill>
                  <a:srgbClr val="FFFFFF"/>
                </a:solidFill>
              </a:rPr>
              <a:t>ipsCA1-conCA1 circuit and generalization</a:t>
            </a:r>
          </a:p>
        </p:txBody>
      </p:sp>
      <p:pic>
        <p:nvPicPr>
          <p:cNvPr id="4" name="Picture 3"/>
          <p:cNvPicPr>
            <a:picLocks noChangeAspect="1"/>
          </p:cNvPicPr>
          <p:nvPr/>
        </p:nvPicPr>
        <p:blipFill>
          <a:blip r:embed="rId2"/>
          <a:stretch>
            <a:fillRect/>
          </a:stretch>
        </p:blipFill>
        <p:spPr>
          <a:xfrm>
            <a:off x="4038600" y="1313299"/>
            <a:ext cx="6389751" cy="3091146"/>
          </a:xfrm>
          <a:prstGeom prst="rect">
            <a:avLst/>
          </a:prstGeom>
        </p:spPr>
      </p:pic>
      <p:sp>
        <p:nvSpPr>
          <p:cNvPr id="3" name="Content Placeholder 2">
            <a:extLst>
              <a:ext uri="{FF2B5EF4-FFF2-40B4-BE49-F238E27FC236}">
                <a16:creationId xmlns:a16="http://schemas.microsoft.com/office/drawing/2014/main" xmlns="" id="{664AD167-67A3-4A5B-B7EB-CFC16262042E}"/>
              </a:ext>
            </a:extLst>
          </p:cNvPr>
          <p:cNvSpPr>
            <a:spLocks noGrp="1"/>
          </p:cNvSpPr>
          <p:nvPr>
            <p:ph idx="1"/>
          </p:nvPr>
        </p:nvSpPr>
        <p:spPr>
          <a:xfrm>
            <a:off x="4038600" y="4884873"/>
            <a:ext cx="7188199" cy="1292090"/>
          </a:xfrm>
        </p:spPr>
        <p:txBody>
          <a:bodyPr>
            <a:normAutofit/>
          </a:bodyPr>
          <a:lstStyle/>
          <a:p>
            <a:r>
              <a:rPr lang="en-US" sz="1800"/>
              <a:t>recorded experience-dependent changes of synaptic efﬁcacy in the ipsCA1–conCA1 circuit in freely moving rats. (a,b)</a:t>
            </a:r>
          </a:p>
          <a:p>
            <a:r>
              <a:rPr lang="en-US" sz="1800"/>
              <a:t>EPSP baseline was recorded for 40-min before fear conditioning</a:t>
            </a:r>
          </a:p>
          <a:p>
            <a:endParaRPr lang="en-US" sz="1800"/>
          </a:p>
          <a:p>
            <a:endParaRPr lang="en-US" sz="1800"/>
          </a:p>
          <a:p>
            <a:endParaRPr lang="en-US" sz="1800"/>
          </a:p>
        </p:txBody>
      </p:sp>
    </p:spTree>
    <p:extLst>
      <p:ext uri="{BB962C8B-B14F-4D97-AF65-F5344CB8AC3E}">
        <p14:creationId xmlns:p14="http://schemas.microsoft.com/office/powerpoint/2010/main" val="4837618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5316D-ED2F-4F89-B4B4-8D9240B1A3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C4B51B81-7A1F-43F0-B7C2-22C44DA0DB11}"/>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endParaRPr lang="en-US" sz="2600">
              <a:solidFill>
                <a:srgbClr val="FFFFFF"/>
              </a:solidFill>
            </a:endParaRPr>
          </a:p>
        </p:txBody>
      </p:sp>
      <p:pic>
        <p:nvPicPr>
          <p:cNvPr id="5" name="Picture 4"/>
          <p:cNvPicPr>
            <a:picLocks noChangeAspect="1"/>
          </p:cNvPicPr>
          <p:nvPr/>
        </p:nvPicPr>
        <p:blipFill>
          <a:blip r:embed="rId2"/>
          <a:stretch>
            <a:fillRect/>
          </a:stretch>
        </p:blipFill>
        <p:spPr>
          <a:xfrm>
            <a:off x="4038600" y="1313299"/>
            <a:ext cx="7166733" cy="3091146"/>
          </a:xfrm>
          <a:prstGeom prst="rect">
            <a:avLst/>
          </a:prstGeom>
        </p:spPr>
      </p:pic>
      <p:sp>
        <p:nvSpPr>
          <p:cNvPr id="3" name="Content Placeholder 2">
            <a:extLst>
              <a:ext uri="{FF2B5EF4-FFF2-40B4-BE49-F238E27FC236}">
                <a16:creationId xmlns:a16="http://schemas.microsoft.com/office/drawing/2014/main" xmlns="" id="{F089E69D-001D-452E-A7B9-7F4643BD45C7}"/>
              </a:ext>
            </a:extLst>
          </p:cNvPr>
          <p:cNvSpPr>
            <a:spLocks noGrp="1"/>
          </p:cNvSpPr>
          <p:nvPr>
            <p:ph idx="1"/>
          </p:nvPr>
        </p:nvSpPr>
        <p:spPr>
          <a:xfrm>
            <a:off x="4038600" y="4884873"/>
            <a:ext cx="7188199" cy="1292090"/>
          </a:xfrm>
        </p:spPr>
        <p:txBody>
          <a:bodyPr>
            <a:normAutofit/>
          </a:bodyPr>
          <a:lstStyle/>
          <a:p>
            <a:r>
              <a:rPr lang="en-US" sz="1100"/>
              <a:t>EPSP was recorded for 1h starting at 0.5h after fear conditioning. No difference from BL was detected at 0.5h after fear conditioning </a:t>
            </a:r>
          </a:p>
          <a:p>
            <a:pPr lvl="1"/>
            <a:r>
              <a:rPr lang="en-US" sz="1100"/>
              <a:t>generalization was nearly undetectable </a:t>
            </a:r>
          </a:p>
          <a:p>
            <a:r>
              <a:rPr lang="en-US" sz="1100"/>
              <a:t>By contrast, the EPSP recorded at 24h after fear conditioning exhibited a reliable synaptic potentiation relative to </a:t>
            </a:r>
          </a:p>
          <a:p>
            <a:pPr lvl="1"/>
            <a:r>
              <a:rPr lang="en-US" sz="1100"/>
              <a:t>generalization was well developed </a:t>
            </a:r>
          </a:p>
          <a:p>
            <a:endParaRPr lang="en-US" sz="1100"/>
          </a:p>
        </p:txBody>
      </p:sp>
    </p:spTree>
    <p:extLst>
      <p:ext uri="{BB962C8B-B14F-4D97-AF65-F5344CB8AC3E}">
        <p14:creationId xmlns:p14="http://schemas.microsoft.com/office/powerpoint/2010/main" val="11041683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85E54E6-BFD2-4B5C-9796-B8BC7D60B69F}"/>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endParaRPr lang="en-US" sz="2800">
              <a:solidFill>
                <a:schemeClr val="bg1"/>
              </a:solidFill>
            </a:endParaRPr>
          </a:p>
        </p:txBody>
      </p:sp>
      <p:sp>
        <p:nvSpPr>
          <p:cNvPr id="3" name="Content Placeholder 2">
            <a:extLst>
              <a:ext uri="{FF2B5EF4-FFF2-40B4-BE49-F238E27FC236}">
                <a16:creationId xmlns:a16="http://schemas.microsoft.com/office/drawing/2014/main" xmlns="" id="{08639085-BC43-4BCD-8D9D-3C5744828101}"/>
              </a:ext>
            </a:extLst>
          </p:cNvPr>
          <p:cNvSpPr>
            <a:spLocks noGrp="1"/>
          </p:cNvSpPr>
          <p:nvPr>
            <p:ph idx="1"/>
          </p:nvPr>
        </p:nvSpPr>
        <p:spPr>
          <a:xfrm>
            <a:off x="643468" y="2638044"/>
            <a:ext cx="3363974" cy="3415622"/>
          </a:xfrm>
        </p:spPr>
        <p:txBody>
          <a:bodyPr>
            <a:normAutofit/>
          </a:bodyPr>
          <a:lstStyle/>
          <a:p>
            <a:r>
              <a:rPr lang="en-US" sz="2000">
                <a:solidFill>
                  <a:schemeClr val="bg1"/>
                </a:solidFill>
              </a:rPr>
              <a:t>Extinction training strats at 0.5 h after fear conditioning disrupted fear memory</a:t>
            </a:r>
          </a:p>
          <a:p>
            <a:pPr lvl="1"/>
            <a:r>
              <a:rPr lang="en-US" sz="2000">
                <a:solidFill>
                  <a:schemeClr val="bg1"/>
                </a:solidFill>
              </a:rPr>
              <a:t>No effects on fear memory</a:t>
            </a:r>
          </a:p>
          <a:p>
            <a:pPr lvl="1"/>
            <a:r>
              <a:rPr lang="en-US" sz="2000">
                <a:solidFill>
                  <a:schemeClr val="bg1"/>
                </a:solidFill>
              </a:rPr>
              <a:t>No excitatory response</a:t>
            </a:r>
          </a:p>
          <a:p>
            <a:pPr lvl="1"/>
            <a:r>
              <a:rPr lang="en-US" sz="2000">
                <a:solidFill>
                  <a:schemeClr val="bg1"/>
                </a:solidFill>
              </a:rPr>
              <a:t>Extintion can prevent generilizatino</a:t>
            </a:r>
          </a:p>
        </p:txBody>
      </p:sp>
      <p:pic>
        <p:nvPicPr>
          <p:cNvPr id="6" name="Picture 5">
            <a:extLst>
              <a:ext uri="{FF2B5EF4-FFF2-40B4-BE49-F238E27FC236}">
                <a16:creationId xmlns:a16="http://schemas.microsoft.com/office/drawing/2014/main" xmlns="" id="{4C12655A-34E7-43AE-8F62-1C09D6606E4F}"/>
              </a:ext>
            </a:extLst>
          </p:cNvPr>
          <p:cNvPicPr>
            <a:picLocks noChangeAspect="1"/>
          </p:cNvPicPr>
          <p:nvPr/>
        </p:nvPicPr>
        <p:blipFill>
          <a:blip r:embed="rId2"/>
          <a:stretch>
            <a:fillRect/>
          </a:stretch>
        </p:blipFill>
        <p:spPr>
          <a:xfrm>
            <a:off x="5478356" y="643467"/>
            <a:ext cx="5889583" cy="5410199"/>
          </a:xfrm>
          <a:prstGeom prst="rect">
            <a:avLst/>
          </a:prstGeom>
        </p:spPr>
      </p:pic>
    </p:spTree>
    <p:extLst>
      <p:ext uri="{BB962C8B-B14F-4D97-AF65-F5344CB8AC3E}">
        <p14:creationId xmlns:p14="http://schemas.microsoft.com/office/powerpoint/2010/main" val="34741976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xmlns="" id="{B6C29DB0-17E9-42FF-986E-0B7F493F4D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xmlns="" id="{115AD956-A5B6-4760-B8B2-11E2DF6B02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4" name="Picture 3"/>
          <p:cNvPicPr>
            <a:picLocks noChangeAspect="1"/>
          </p:cNvPicPr>
          <p:nvPr/>
        </p:nvPicPr>
        <p:blipFill>
          <a:blip r:embed="rId2"/>
          <a:stretch>
            <a:fillRect/>
          </a:stretch>
        </p:blipFill>
        <p:spPr>
          <a:xfrm>
            <a:off x="1480173" y="1735155"/>
            <a:ext cx="3267942" cy="3379096"/>
          </a:xfrm>
          <a:prstGeom prst="rect">
            <a:avLst/>
          </a:prstGeom>
        </p:spPr>
      </p:pic>
      <p:sp>
        <p:nvSpPr>
          <p:cNvPr id="3" name="Content Placeholder 2">
            <a:extLst>
              <a:ext uri="{FF2B5EF4-FFF2-40B4-BE49-F238E27FC236}">
                <a16:creationId xmlns:a16="http://schemas.microsoft.com/office/drawing/2014/main" xmlns="" id="{FA897EF9-B4A1-4D80-9D5D-C55E9195D8CB}"/>
              </a:ext>
            </a:extLst>
          </p:cNvPr>
          <p:cNvSpPr>
            <a:spLocks noGrp="1"/>
          </p:cNvSpPr>
          <p:nvPr>
            <p:ph idx="1"/>
          </p:nvPr>
        </p:nvSpPr>
        <p:spPr>
          <a:xfrm>
            <a:off x="5717628" y="1208691"/>
            <a:ext cx="5528441" cy="5475888"/>
          </a:xfrm>
        </p:spPr>
        <p:txBody>
          <a:bodyPr>
            <a:normAutofit/>
          </a:bodyPr>
          <a:lstStyle/>
          <a:p>
            <a:r>
              <a:rPr lang="en-US" sz="1800" dirty="0"/>
              <a:t>Are generalization and gradual developing synaptic potentiation causally linked together?</a:t>
            </a:r>
          </a:p>
          <a:p>
            <a:pPr lvl="1"/>
            <a:r>
              <a:rPr lang="en-US" sz="1800" dirty="0"/>
              <a:t>direct exciting of the ipsCA1–conCA1 synapses may speed up the active process for generalization formation</a:t>
            </a:r>
          </a:p>
          <a:p>
            <a:pPr lvl="1"/>
            <a:r>
              <a:rPr lang="en-US" sz="1800" dirty="0"/>
              <a:t>AAV-hsyn-hM3DqmCitrine that was injected into ipsCA1 (To excite these synapses continuously for hours, allowed for synaptic potential to be controlled)</a:t>
            </a:r>
          </a:p>
          <a:p>
            <a:pPr lvl="1"/>
            <a:r>
              <a:rPr lang="en-US" sz="1800" dirty="0"/>
              <a:t> Used injection of clozapine-N-oxide (CNO) twice, immediately after fear conditioning and 30min before retrieval tests at 8h (into conCA1)</a:t>
            </a:r>
          </a:p>
          <a:p>
            <a:pPr lvl="2"/>
            <a:r>
              <a:rPr lang="en-US" sz="1800" dirty="0"/>
              <a:t>excited the postsynaptic neurons that had the contralateral inputs</a:t>
            </a:r>
          </a:p>
          <a:p>
            <a:pPr lvl="1"/>
            <a:r>
              <a:rPr lang="en-US" sz="1800" dirty="0"/>
              <a:t>Generalization was facilitated, up to maximal levels already at 8h after fear</a:t>
            </a:r>
          </a:p>
          <a:p>
            <a:pPr lvl="1"/>
            <a:r>
              <a:rPr lang="en-US" sz="1800" dirty="0"/>
              <a:t>Without CNO treatment, generalization was signiﬁcantly lower </a:t>
            </a:r>
          </a:p>
          <a:p>
            <a:pPr lvl="2"/>
            <a:r>
              <a:rPr lang="en-US" sz="1400" dirty="0"/>
              <a:t>Shows that CNO impact generalization</a:t>
            </a:r>
          </a:p>
          <a:p>
            <a:pPr marL="914400" lvl="2" indent="0">
              <a:buNone/>
            </a:pPr>
            <a:endParaRPr lang="en-US" sz="700" dirty="0"/>
          </a:p>
        </p:txBody>
      </p:sp>
    </p:spTree>
    <p:extLst>
      <p:ext uri="{BB962C8B-B14F-4D97-AF65-F5344CB8AC3E}">
        <p14:creationId xmlns:p14="http://schemas.microsoft.com/office/powerpoint/2010/main" val="26926327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xmlns=""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xmlns=""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xmlns=""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xmlns=""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xmlns=""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xmlns=""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xmlns=""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xmlns=""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xmlns=""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xmlns=""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xmlns=""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xmlns=""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xmlns=""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xmlns=""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xmlns=""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xmlns=""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xmlns=""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xmlns=""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xmlns=""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xmlns=""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xmlns=""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xmlns=""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xmlns=""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xmlns=""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xmlns="" id="{3D2FD25A-EFFD-4F5C-9258-981F5907D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xmlns=""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xmlns="" id="{4E567A36-BDA6-436C-843E-1FA13A0E6C08}"/>
              </a:ext>
            </a:extLst>
          </p:cNvPr>
          <p:cNvSpPr>
            <a:spLocks noGrp="1"/>
          </p:cNvSpPr>
          <p:nvPr>
            <p:ph type="title"/>
          </p:nvPr>
        </p:nvSpPr>
        <p:spPr>
          <a:xfrm>
            <a:off x="904877" y="2415322"/>
            <a:ext cx="3451730" cy="2399869"/>
          </a:xfrm>
        </p:spPr>
        <p:txBody>
          <a:bodyPr>
            <a:normAutofit/>
          </a:bodyPr>
          <a:lstStyle/>
          <a:p>
            <a:pPr algn="ctr"/>
            <a:r>
              <a:rPr lang="en-US" sz="4000">
                <a:solidFill>
                  <a:srgbClr val="FFFFFF"/>
                </a:solidFill>
              </a:rPr>
              <a:t>Conclusions</a:t>
            </a:r>
          </a:p>
        </p:txBody>
      </p:sp>
      <p:sp>
        <p:nvSpPr>
          <p:cNvPr id="3" name="Content Placeholder 2">
            <a:extLst>
              <a:ext uri="{FF2B5EF4-FFF2-40B4-BE49-F238E27FC236}">
                <a16:creationId xmlns:a16="http://schemas.microsoft.com/office/drawing/2014/main" xmlns="" id="{994D1086-2200-4790-83B2-FC952C0DF71A}"/>
              </a:ext>
            </a:extLst>
          </p:cNvPr>
          <p:cNvSpPr>
            <a:spLocks noGrp="1"/>
          </p:cNvSpPr>
          <p:nvPr>
            <p:ph idx="1"/>
          </p:nvPr>
        </p:nvSpPr>
        <p:spPr>
          <a:xfrm>
            <a:off x="5120640" y="804672"/>
            <a:ext cx="6281928" cy="5248656"/>
          </a:xfrm>
        </p:spPr>
        <p:txBody>
          <a:bodyPr anchor="ctr">
            <a:normAutofit/>
          </a:bodyPr>
          <a:lstStyle/>
          <a:p>
            <a:r>
              <a:rPr lang="en-US" sz="2000"/>
              <a:t>Hippocampal CA1 regions are used in both fear memory and generalization</a:t>
            </a:r>
          </a:p>
          <a:p>
            <a:pPr lvl="1"/>
            <a:r>
              <a:rPr lang="en-US" sz="2000"/>
              <a:t>How do they function without interference?</a:t>
            </a:r>
          </a:p>
          <a:p>
            <a:pPr lvl="1"/>
            <a:r>
              <a:rPr lang="en-US" sz="2000"/>
              <a:t>spatiotemporally separated mechanisms within CA1 (at least in the early stage of memory processing)</a:t>
            </a:r>
          </a:p>
          <a:p>
            <a:r>
              <a:rPr lang="en-US" sz="2000"/>
              <a:t>CA3 neurons send commissural projections mainly onto synapses in stratum of ipsCA1 and conCA1, </a:t>
            </a:r>
          </a:p>
          <a:p>
            <a:r>
              <a:rPr lang="en-US" sz="2000"/>
              <a:t>Generalization is dependent on symmetrical ipsCA1–conCA1 activity, </a:t>
            </a:r>
          </a:p>
          <a:p>
            <a:pPr lvl="1"/>
            <a:r>
              <a:rPr lang="en-US" sz="2000"/>
              <a:t>maintained by gradual developing potentiation of synaptic efﬁcacy in the ipsCA1–conCA1 circuit. </a:t>
            </a:r>
          </a:p>
          <a:p>
            <a:pPr lvl="1"/>
            <a:r>
              <a:rPr lang="en-US" sz="2000"/>
              <a:t>fear memory is widely believed to involve fast potentiation of synaptic efﬁcacy in the synapses from CA3 to CA1</a:t>
            </a:r>
          </a:p>
          <a:p>
            <a:r>
              <a:rPr lang="en-US" sz="2000"/>
              <a:t>Generalization is gradual developing</a:t>
            </a:r>
          </a:p>
          <a:p>
            <a:pPr lvl="1"/>
            <a:r>
              <a:rPr lang="en-US" sz="2000"/>
              <a:t>Sensitive to extinction training </a:t>
            </a:r>
          </a:p>
          <a:p>
            <a:pPr marL="457200" lvl="1" indent="0">
              <a:buNone/>
            </a:pPr>
            <a:endParaRPr lang="en-US" sz="2000"/>
          </a:p>
        </p:txBody>
      </p:sp>
    </p:spTree>
    <p:extLst>
      <p:ext uri="{BB962C8B-B14F-4D97-AF65-F5344CB8AC3E}">
        <p14:creationId xmlns:p14="http://schemas.microsoft.com/office/powerpoint/2010/main" val="36057367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xmlns=""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xmlns=""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xmlns=""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xmlns=""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xmlns=""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xmlns=""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xmlns=""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xmlns=""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xmlns=""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xmlns=""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xmlns=""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xmlns=""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xmlns=""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xmlns=""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xmlns=""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xmlns=""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xmlns=""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xmlns=""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xmlns=""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xmlns=""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xmlns=""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xmlns=""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xmlns=""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xmlns=""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xmlns="" id="{3D2FD25A-EFFD-4F5C-9258-981F5907D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xmlns=""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xmlns="" id="{14F07736-ABB4-47B1-9CF6-474F88619C4A}"/>
              </a:ext>
            </a:extLst>
          </p:cNvPr>
          <p:cNvSpPr>
            <a:spLocks noGrp="1"/>
          </p:cNvSpPr>
          <p:nvPr>
            <p:ph type="title"/>
          </p:nvPr>
        </p:nvSpPr>
        <p:spPr>
          <a:xfrm>
            <a:off x="904877" y="2415322"/>
            <a:ext cx="3451730" cy="2399869"/>
          </a:xfrm>
        </p:spPr>
        <p:txBody>
          <a:bodyPr>
            <a:normAutofit/>
          </a:bodyPr>
          <a:lstStyle/>
          <a:p>
            <a:pPr algn="ctr"/>
            <a:r>
              <a:rPr lang="en-US" sz="4000">
                <a:solidFill>
                  <a:srgbClr val="FFFFFF"/>
                </a:solidFill>
              </a:rPr>
              <a:t>Conclusions</a:t>
            </a:r>
          </a:p>
        </p:txBody>
      </p:sp>
      <p:sp>
        <p:nvSpPr>
          <p:cNvPr id="3" name="Content Placeholder 2">
            <a:extLst>
              <a:ext uri="{FF2B5EF4-FFF2-40B4-BE49-F238E27FC236}">
                <a16:creationId xmlns:a16="http://schemas.microsoft.com/office/drawing/2014/main" xmlns="" id="{4BE573CB-10A5-4783-8CE7-5FF72AF8C53E}"/>
              </a:ext>
            </a:extLst>
          </p:cNvPr>
          <p:cNvSpPr>
            <a:spLocks noGrp="1"/>
          </p:cNvSpPr>
          <p:nvPr>
            <p:ph idx="1"/>
          </p:nvPr>
        </p:nvSpPr>
        <p:spPr>
          <a:xfrm>
            <a:off x="5120640" y="804672"/>
            <a:ext cx="6281928" cy="5248656"/>
          </a:xfrm>
        </p:spPr>
        <p:txBody>
          <a:bodyPr anchor="ctr">
            <a:normAutofit/>
          </a:bodyPr>
          <a:lstStyle/>
          <a:p>
            <a:r>
              <a:rPr lang="en-US" sz="2000"/>
              <a:t>“hypothesis for which the formation of generalization is gradual but have actively rapid and passively slow phases, likely corresponding to cellular consolidation and systems consolidation of memory when the contextual components are more or less speciﬁc”</a:t>
            </a:r>
          </a:p>
          <a:p>
            <a:pPr lvl="1"/>
            <a:r>
              <a:rPr lang="en-US" sz="2000"/>
              <a:t> “This explanation seems consistent with clinical recommendation that exposurebased therapy early after trauma in susceptible individuals may produce better efﬁcacy in reducing overgeneralization of conditioned fear and prevalence of PTSD”</a:t>
            </a:r>
          </a:p>
        </p:txBody>
      </p:sp>
    </p:spTree>
    <p:extLst>
      <p:ext uri="{BB962C8B-B14F-4D97-AF65-F5344CB8AC3E}">
        <p14:creationId xmlns:p14="http://schemas.microsoft.com/office/powerpoint/2010/main" val="984959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D107A7-A9BC-442D-B0CF-9A7DA65A196A}"/>
              </a:ext>
            </a:extLst>
          </p:cNvPr>
          <p:cNvSpPr>
            <a:spLocks noGrp="1"/>
          </p:cNvSpPr>
          <p:nvPr>
            <p:ph type="title"/>
          </p:nvPr>
        </p:nvSpPr>
        <p:spPr>
          <a:xfrm>
            <a:off x="762001" y="803325"/>
            <a:ext cx="5314536" cy="1325563"/>
          </a:xfrm>
        </p:spPr>
        <p:txBody>
          <a:bodyPr>
            <a:normAutofit/>
          </a:bodyPr>
          <a:lstStyle/>
          <a:p>
            <a:r>
              <a:rPr lang="en-US" dirty="0"/>
              <a:t>Overarching questions</a:t>
            </a:r>
          </a:p>
        </p:txBody>
      </p:sp>
      <p:sp>
        <p:nvSpPr>
          <p:cNvPr id="3" name="Content Placeholder 2">
            <a:extLst>
              <a:ext uri="{FF2B5EF4-FFF2-40B4-BE49-F238E27FC236}">
                <a16:creationId xmlns:a16="http://schemas.microsoft.com/office/drawing/2014/main" xmlns="" id="{D8C7F43A-E46F-4A68-9BF1-2F06B887FC59}"/>
              </a:ext>
            </a:extLst>
          </p:cNvPr>
          <p:cNvSpPr>
            <a:spLocks noGrp="1"/>
          </p:cNvSpPr>
          <p:nvPr>
            <p:ph idx="1"/>
          </p:nvPr>
        </p:nvSpPr>
        <p:spPr>
          <a:xfrm>
            <a:off x="762000" y="2279018"/>
            <a:ext cx="5314543" cy="3375920"/>
          </a:xfrm>
        </p:spPr>
        <p:txBody>
          <a:bodyPr anchor="t">
            <a:normAutofit/>
          </a:bodyPr>
          <a:lstStyle/>
          <a:p>
            <a:r>
              <a:rPr lang="en-US" sz="1800"/>
              <a:t>Can neural gene transfection use interneurons to help treat chronic diseases/disorders?</a:t>
            </a:r>
          </a:p>
          <a:p>
            <a:pPr lvl="1"/>
            <a:r>
              <a:rPr lang="en-US" sz="1800"/>
              <a:t>PTSD</a:t>
            </a:r>
          </a:p>
          <a:p>
            <a:pPr lvl="1"/>
            <a:r>
              <a:rPr lang="en-US" sz="1800"/>
              <a:t>Diagnosis</a:t>
            </a:r>
          </a:p>
          <a:p>
            <a:r>
              <a:rPr lang="en-US" sz="1800"/>
              <a:t>Will understanding circuitries of neurons help pharmacological approaches to correctly treat these stress disorders?</a:t>
            </a:r>
          </a:p>
          <a:p>
            <a:pPr lvl="1"/>
            <a:r>
              <a:rPr lang="en-US" sz="1800"/>
              <a:t>Can you use these specific neurons to treat these disorders?</a:t>
            </a:r>
          </a:p>
        </p:txBody>
      </p:sp>
      <p:sp>
        <p:nvSpPr>
          <p:cNvPr id="10" name="Freeform: Shape 9">
            <a:extLst>
              <a:ext uri="{FF2B5EF4-FFF2-40B4-BE49-F238E27FC236}">
                <a16:creationId xmlns:a16="http://schemas.microsoft.com/office/drawing/2014/main" xmlns=""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xmlns="" id="{52AC6D7F-F068-4E11-BB06-F601D89BB9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Brain in head">
            <a:extLst>
              <a:ext uri="{FF2B5EF4-FFF2-40B4-BE49-F238E27FC236}">
                <a16:creationId xmlns:a16="http://schemas.microsoft.com/office/drawing/2014/main" xmlns="" id="{E163B812-C831-49B4-9D10-5EB0FC580E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84057" y="643002"/>
            <a:ext cx="3796790" cy="3796790"/>
          </a:xfrm>
          <a:prstGeom prst="rect">
            <a:avLst/>
          </a:prstGeom>
        </p:spPr>
      </p:pic>
    </p:spTree>
    <p:extLst>
      <p:ext uri="{BB962C8B-B14F-4D97-AF65-F5344CB8AC3E}">
        <p14:creationId xmlns:p14="http://schemas.microsoft.com/office/powerpoint/2010/main" val="3904615897"/>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xmlns=""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xmlns=""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xmlns=""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xmlns=""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xmlns=""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xmlns=""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xmlns=""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xmlns=""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xmlns=""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xmlns=""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xmlns=""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xmlns=""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xmlns=""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xmlns=""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xmlns=""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xmlns=""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xmlns=""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xmlns=""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xmlns=""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xmlns=""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xmlns=""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xmlns=""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xmlns=""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xmlns=""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xmlns="" id="{3D2FD25A-EFFD-4F5C-9258-981F5907D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xmlns=""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xmlns="" id="{5EE2AEE2-971E-4461-91A8-D9D907766251}"/>
              </a:ext>
            </a:extLst>
          </p:cNvPr>
          <p:cNvSpPr>
            <a:spLocks noGrp="1"/>
          </p:cNvSpPr>
          <p:nvPr>
            <p:ph type="title"/>
          </p:nvPr>
        </p:nvSpPr>
        <p:spPr>
          <a:xfrm>
            <a:off x="904877" y="2415322"/>
            <a:ext cx="3451730" cy="2399869"/>
          </a:xfrm>
        </p:spPr>
        <p:txBody>
          <a:bodyPr>
            <a:normAutofit/>
          </a:bodyPr>
          <a:lstStyle/>
          <a:p>
            <a:pPr algn="ctr"/>
            <a:r>
              <a:rPr lang="en-US" sz="4000">
                <a:solidFill>
                  <a:srgbClr val="FFFFFF"/>
                </a:solidFill>
              </a:rPr>
              <a:t>Conclusions</a:t>
            </a:r>
          </a:p>
        </p:txBody>
      </p:sp>
      <p:sp>
        <p:nvSpPr>
          <p:cNvPr id="3" name="Content Placeholder 2">
            <a:extLst>
              <a:ext uri="{FF2B5EF4-FFF2-40B4-BE49-F238E27FC236}">
                <a16:creationId xmlns:a16="http://schemas.microsoft.com/office/drawing/2014/main" xmlns="" id="{A574A869-7186-40B8-B8D4-B1F2F0CA4D5B}"/>
              </a:ext>
            </a:extLst>
          </p:cNvPr>
          <p:cNvSpPr>
            <a:spLocks noGrp="1"/>
          </p:cNvSpPr>
          <p:nvPr>
            <p:ph idx="1"/>
          </p:nvPr>
        </p:nvSpPr>
        <p:spPr>
          <a:xfrm>
            <a:off x="5120640" y="804672"/>
            <a:ext cx="6281928" cy="5248656"/>
          </a:xfrm>
        </p:spPr>
        <p:txBody>
          <a:bodyPr anchor="ctr">
            <a:normAutofit/>
          </a:bodyPr>
          <a:lstStyle/>
          <a:p>
            <a:r>
              <a:rPr lang="en-US" sz="2000"/>
              <a:t>Fear memory is processed by contralateral sides of amygdala or thalamus (during fear conditioning)</a:t>
            </a:r>
          </a:p>
          <a:p>
            <a:pPr lvl="1"/>
            <a:r>
              <a:rPr lang="en-US" sz="2000"/>
              <a:t>Fear memory is likely duplicated in bilateral CA1 regions so that either CA1 is sufﬁcient for speciﬁc recall</a:t>
            </a:r>
          </a:p>
          <a:p>
            <a:r>
              <a:rPr lang="en-US" sz="2000"/>
              <a:t>Generalization requires symmetrical activity of bilateral CA1</a:t>
            </a:r>
          </a:p>
          <a:p>
            <a:r>
              <a:rPr lang="en-US" sz="2000"/>
              <a:t>Selection of which CA1 could be due to hippocampal activity</a:t>
            </a:r>
          </a:p>
          <a:p>
            <a:pPr lvl="1"/>
            <a:r>
              <a:rPr lang="en-US" sz="2000"/>
              <a:t>Sycroizes ipsCA1 and conCA1 at an early stage creates functional connectivity in bilateral CA1 neurons</a:t>
            </a:r>
          </a:p>
          <a:p>
            <a:pPr lvl="1"/>
            <a:r>
              <a:rPr lang="en-US" sz="2000"/>
              <a:t>Enables effective generalization formation at rapid phase</a:t>
            </a:r>
          </a:p>
        </p:txBody>
      </p:sp>
    </p:spTree>
    <p:extLst>
      <p:ext uri="{BB962C8B-B14F-4D97-AF65-F5344CB8AC3E}">
        <p14:creationId xmlns:p14="http://schemas.microsoft.com/office/powerpoint/2010/main" val="24372650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xmlns=""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xmlns=""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xmlns=""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xmlns=""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xmlns=""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xmlns=""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xmlns=""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xmlns=""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xmlns=""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xmlns=""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xmlns=""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xmlns=""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xmlns=""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xmlns=""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xmlns=""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xmlns=""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xmlns=""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xmlns=""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xmlns=""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xmlns=""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xmlns=""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xmlns=""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xmlns=""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xmlns=""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xmlns="" id="{3D2FD25A-EFFD-4F5C-9258-981F5907D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xmlns=""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xmlns="" id="{E4CCB960-84A2-412F-B24A-D1E8C24CAF4E}"/>
              </a:ext>
            </a:extLst>
          </p:cNvPr>
          <p:cNvSpPr>
            <a:spLocks noGrp="1"/>
          </p:cNvSpPr>
          <p:nvPr>
            <p:ph type="title"/>
          </p:nvPr>
        </p:nvSpPr>
        <p:spPr>
          <a:xfrm>
            <a:off x="904877" y="2415322"/>
            <a:ext cx="3451730" cy="2399869"/>
          </a:xfrm>
        </p:spPr>
        <p:txBody>
          <a:bodyPr>
            <a:normAutofit/>
          </a:bodyPr>
          <a:lstStyle/>
          <a:p>
            <a:pPr algn="ctr"/>
            <a:r>
              <a:rPr lang="en-US" sz="4000">
                <a:solidFill>
                  <a:srgbClr val="FFFFFF"/>
                </a:solidFill>
              </a:rPr>
              <a:t>Conclusions</a:t>
            </a:r>
          </a:p>
        </p:txBody>
      </p:sp>
      <p:sp>
        <p:nvSpPr>
          <p:cNvPr id="3" name="Content Placeholder 2">
            <a:extLst>
              <a:ext uri="{FF2B5EF4-FFF2-40B4-BE49-F238E27FC236}">
                <a16:creationId xmlns:a16="http://schemas.microsoft.com/office/drawing/2014/main" xmlns="" id="{62C81F11-B9C4-430B-9122-8BC24EA6B132}"/>
              </a:ext>
            </a:extLst>
          </p:cNvPr>
          <p:cNvSpPr>
            <a:spLocks noGrp="1"/>
          </p:cNvSpPr>
          <p:nvPr>
            <p:ph idx="1"/>
          </p:nvPr>
        </p:nvSpPr>
        <p:spPr>
          <a:xfrm>
            <a:off x="5120640" y="804672"/>
            <a:ext cx="6281928" cy="5248656"/>
          </a:xfrm>
        </p:spPr>
        <p:txBody>
          <a:bodyPr anchor="ctr">
            <a:normAutofit/>
          </a:bodyPr>
          <a:lstStyle/>
          <a:p>
            <a:r>
              <a:rPr lang="en-US" sz="2000"/>
              <a:t>Gradual internal learning is continuously readjusting the functional connectivity of the neural circuits not only for minimizing interference but also for reducing unpredicted errors under varying circumstances. </a:t>
            </a:r>
          </a:p>
          <a:p>
            <a:r>
              <a:rPr lang="en-US" sz="2000"/>
              <a:t>Suggest that rapid generalization requires “gradual internal learning” over 24h (dependent on bilateral CA1 activities to readjust the interhemispheric CA1–CA1 synaptic efﬁcacy for the selective formation and also extinction of generalization)</a:t>
            </a:r>
          </a:p>
          <a:p>
            <a:endParaRPr lang="en-US" sz="2000"/>
          </a:p>
        </p:txBody>
      </p:sp>
    </p:spTree>
    <p:extLst>
      <p:ext uri="{BB962C8B-B14F-4D97-AF65-F5344CB8AC3E}">
        <p14:creationId xmlns:p14="http://schemas.microsoft.com/office/powerpoint/2010/main" val="2808920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xmlns=""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xmlns=""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xmlns=""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xmlns=""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xmlns=""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xmlns=""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xmlns=""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xmlns=""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xmlns=""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xmlns=""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xmlns=""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xmlns=""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xmlns=""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xmlns=""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xmlns=""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xmlns=""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xmlns=""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xmlns=""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xmlns=""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xmlns=""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xmlns=""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xmlns=""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xmlns=""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xmlns=""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xmlns="" id="{3D2FD25A-EFFD-4F5C-9258-981F5907D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xmlns=""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xmlns="" id="{2335208E-FA55-490F-A19D-E254687610C3}"/>
              </a:ext>
            </a:extLst>
          </p:cNvPr>
          <p:cNvSpPr>
            <a:spLocks noGrp="1"/>
          </p:cNvSpPr>
          <p:nvPr>
            <p:ph type="title"/>
          </p:nvPr>
        </p:nvSpPr>
        <p:spPr>
          <a:xfrm>
            <a:off x="904877" y="2415322"/>
            <a:ext cx="3451730" cy="2399869"/>
          </a:xfrm>
        </p:spPr>
        <p:txBody>
          <a:bodyPr>
            <a:normAutofit/>
          </a:bodyPr>
          <a:lstStyle/>
          <a:p>
            <a:pPr algn="ctr"/>
            <a:r>
              <a:rPr lang="en-US" sz="4000">
                <a:solidFill>
                  <a:srgbClr val="FFFFFF"/>
                </a:solidFill>
              </a:rPr>
              <a:t>Conclusions</a:t>
            </a:r>
          </a:p>
        </p:txBody>
      </p:sp>
      <p:sp>
        <p:nvSpPr>
          <p:cNvPr id="3" name="Content Placeholder 2">
            <a:extLst>
              <a:ext uri="{FF2B5EF4-FFF2-40B4-BE49-F238E27FC236}">
                <a16:creationId xmlns:a16="http://schemas.microsoft.com/office/drawing/2014/main" xmlns="" id="{015C02DF-F5F9-4EED-B724-BB0862F6F901}"/>
              </a:ext>
            </a:extLst>
          </p:cNvPr>
          <p:cNvSpPr>
            <a:spLocks noGrp="1"/>
          </p:cNvSpPr>
          <p:nvPr>
            <p:ph idx="1"/>
          </p:nvPr>
        </p:nvSpPr>
        <p:spPr>
          <a:xfrm>
            <a:off x="5120640" y="804672"/>
            <a:ext cx="6281928" cy="5248656"/>
          </a:xfrm>
        </p:spPr>
        <p:txBody>
          <a:bodyPr anchor="ctr">
            <a:normAutofit/>
          </a:bodyPr>
          <a:lstStyle/>
          <a:p>
            <a:r>
              <a:rPr lang="en-US" sz="2000"/>
              <a:t>Fear memory is quickly learned</a:t>
            </a:r>
          </a:p>
          <a:p>
            <a:r>
              <a:rPr lang="en-US" sz="2000"/>
              <a:t>Generalization develops over a 24 hour period</a:t>
            </a:r>
          </a:p>
          <a:p>
            <a:pPr lvl="1"/>
            <a:r>
              <a:rPr lang="en-US" sz="2000"/>
              <a:t>Impaired by inhibiting ipsilateral (ips) or contralateral (con) CA1, and by optogenetic silencing of the ipsCA1 projections onto conCA1</a:t>
            </a:r>
          </a:p>
          <a:p>
            <a:pPr lvl="1"/>
            <a:r>
              <a:rPr lang="en-US" sz="2000"/>
              <a:t>in vivo fEPSP recordings reveal that ipsCA1–conCA1 synaptic efficacy is increased with delay over 24 h when generalization is formed but it is unchanged if generalization is disrupted</a:t>
            </a:r>
          </a:p>
          <a:p>
            <a:pPr lvl="1"/>
            <a:r>
              <a:rPr lang="en-US" sz="2000"/>
              <a:t>Direct excitation of ipsCA1–conCA1 synapses using chemogenetic hM3Dq facilitates generalization formation</a:t>
            </a:r>
          </a:p>
          <a:p>
            <a:r>
              <a:rPr lang="en-US" sz="2000"/>
              <a:t>Rapid generalization is an active process dependent on bilateral CA1 regions, and encoded by gradual synaptic learning in ipsCA1–conCA1 circuit</a:t>
            </a:r>
          </a:p>
        </p:txBody>
      </p:sp>
    </p:spTree>
    <p:extLst>
      <p:ext uri="{BB962C8B-B14F-4D97-AF65-F5344CB8AC3E}">
        <p14:creationId xmlns:p14="http://schemas.microsoft.com/office/powerpoint/2010/main" val="29059460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11932B5A-DC10-43C7-9BC3-3316A0C79893}"/>
              </a:ext>
            </a:extLst>
          </p:cNvPr>
          <p:cNvSpPr>
            <a:spLocks noGrp="1"/>
          </p:cNvSpPr>
          <p:nvPr>
            <p:ph type="title"/>
          </p:nvPr>
        </p:nvSpPr>
        <p:spPr>
          <a:xfrm>
            <a:off x="640079" y="2053641"/>
            <a:ext cx="3669161" cy="2760098"/>
          </a:xfrm>
        </p:spPr>
        <p:txBody>
          <a:bodyPr>
            <a:normAutofit/>
          </a:bodyPr>
          <a:lstStyle/>
          <a:p>
            <a:r>
              <a:rPr lang="en-US">
                <a:solidFill>
                  <a:srgbClr val="FFFFFF"/>
                </a:solidFill>
              </a:rPr>
              <a:t>Abs paper</a:t>
            </a:r>
          </a:p>
        </p:txBody>
      </p:sp>
      <p:sp>
        <p:nvSpPr>
          <p:cNvPr id="3" name="Content Placeholder 2">
            <a:extLst>
              <a:ext uri="{FF2B5EF4-FFF2-40B4-BE49-F238E27FC236}">
                <a16:creationId xmlns:a16="http://schemas.microsoft.com/office/drawing/2014/main" xmlns="" id="{78E18474-45B5-4E5C-B9BB-1857CF9FF075}"/>
              </a:ext>
            </a:extLst>
          </p:cNvPr>
          <p:cNvSpPr>
            <a:spLocks noGrp="1"/>
          </p:cNvSpPr>
          <p:nvPr>
            <p:ph idx="1"/>
          </p:nvPr>
        </p:nvSpPr>
        <p:spPr>
          <a:xfrm>
            <a:off x="6090574" y="801866"/>
            <a:ext cx="5306084" cy="5230634"/>
          </a:xfrm>
        </p:spPr>
        <p:txBody>
          <a:bodyPr anchor="ctr">
            <a:normAutofit/>
          </a:bodyPr>
          <a:lstStyle/>
          <a:p>
            <a:endParaRPr lang="en-US" sz="2400">
              <a:solidFill>
                <a:srgbClr val="000000"/>
              </a:solidFill>
            </a:endParaRPr>
          </a:p>
        </p:txBody>
      </p:sp>
    </p:spTree>
    <p:extLst>
      <p:ext uri="{BB962C8B-B14F-4D97-AF65-F5344CB8AC3E}">
        <p14:creationId xmlns:p14="http://schemas.microsoft.com/office/powerpoint/2010/main" val="2812891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96918796-2918-40D6-BE3A-4600C47FCD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672747"/>
            <a:ext cx="10515600" cy="715556"/>
          </a:xfrm>
        </p:spPr>
        <p:txBody>
          <a:bodyPr>
            <a:normAutofit/>
          </a:bodyPr>
          <a:lstStyle/>
          <a:p>
            <a:pPr algn="ctr"/>
            <a:r>
              <a:rPr lang="en-US" sz="3200">
                <a:solidFill>
                  <a:schemeClr val="bg1"/>
                </a:solidFill>
              </a:rPr>
              <a:t>Questions</a:t>
            </a:r>
          </a:p>
        </p:txBody>
      </p:sp>
      <p:graphicFrame>
        <p:nvGraphicFramePr>
          <p:cNvPr id="5" name="Content Placeholder 2">
            <a:extLst>
              <a:ext uri="{FF2B5EF4-FFF2-40B4-BE49-F238E27FC236}">
                <a16:creationId xmlns:a16="http://schemas.microsoft.com/office/drawing/2014/main" xmlns="" id="{C7F3F144-E677-4A40-A4EC-FF1D45711E50}"/>
              </a:ext>
            </a:extLst>
          </p:cNvPr>
          <p:cNvGraphicFramePr>
            <a:graphicFrameLocks noGrp="1"/>
          </p:cNvGraphicFramePr>
          <p:nvPr>
            <p:ph idx="1"/>
            <p:extLst>
              <p:ext uri="{D42A27DB-BD31-4B8C-83A1-F6EECF244321}">
                <p14:modId xmlns:p14="http://schemas.microsoft.com/office/powerpoint/2010/main" val="2540310324"/>
              </p:ext>
            </p:extLst>
          </p:nvPr>
        </p:nvGraphicFramePr>
        <p:xfrm>
          <a:off x="838200" y="2166938"/>
          <a:ext cx="10515600" cy="3457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5147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4105" y="802955"/>
            <a:ext cx="4977976" cy="1454051"/>
          </a:xfrm>
        </p:spPr>
        <p:txBody>
          <a:bodyPr>
            <a:normAutofit/>
          </a:bodyPr>
          <a:lstStyle/>
          <a:p>
            <a:r>
              <a:rPr lang="en-US">
                <a:solidFill>
                  <a:srgbClr val="000000"/>
                </a:solidFill>
              </a:rPr>
              <a:t>Background </a:t>
            </a:r>
          </a:p>
        </p:txBody>
      </p:sp>
      <p:sp>
        <p:nvSpPr>
          <p:cNvPr id="13" name="Freeform 62">
            <a:extLst>
              <a:ext uri="{FF2B5EF4-FFF2-40B4-BE49-F238E27FC236}">
                <a16:creationId xmlns:a16="http://schemas.microsoft.com/office/drawing/2014/main" xmlns=""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a:blip r:embed="rId3"/>
          <a:stretch>
            <a:fillRect/>
          </a:stretch>
        </p:blipFill>
        <p:spPr>
          <a:xfrm>
            <a:off x="429349" y="1898666"/>
            <a:ext cx="3661831" cy="3080867"/>
          </a:xfrm>
          <a:prstGeom prst="rect">
            <a:avLst/>
          </a:prstGeom>
        </p:spPr>
      </p:pic>
      <p:sp>
        <p:nvSpPr>
          <p:cNvPr id="3" name="Content Placeholder 2"/>
          <p:cNvSpPr>
            <a:spLocks noGrp="1"/>
          </p:cNvSpPr>
          <p:nvPr>
            <p:ph idx="1"/>
          </p:nvPr>
        </p:nvSpPr>
        <p:spPr>
          <a:xfrm>
            <a:off x="6090574" y="2421682"/>
            <a:ext cx="4977578" cy="3639289"/>
          </a:xfrm>
        </p:spPr>
        <p:txBody>
          <a:bodyPr anchor="ctr">
            <a:normAutofit/>
          </a:bodyPr>
          <a:lstStyle/>
          <a:p>
            <a:r>
              <a:rPr lang="en-US" sz="1400">
                <a:solidFill>
                  <a:srgbClr val="000000"/>
                </a:solidFill>
              </a:rPr>
              <a:t>Layer 1 (L1): in the neocortex</a:t>
            </a:r>
          </a:p>
          <a:p>
            <a:pPr lvl="1"/>
            <a:r>
              <a:rPr lang="en-US" sz="1400">
                <a:solidFill>
                  <a:srgbClr val="000000"/>
                </a:solidFill>
              </a:rPr>
              <a:t>Contains few somata</a:t>
            </a:r>
          </a:p>
          <a:p>
            <a:pPr lvl="1"/>
            <a:r>
              <a:rPr lang="en-US" sz="1400">
                <a:solidFill>
                  <a:srgbClr val="000000"/>
                </a:solidFill>
              </a:rPr>
              <a:t>Comprised of apical dendrites of local pyramidal neurons (PNs)</a:t>
            </a:r>
          </a:p>
          <a:p>
            <a:pPr lvl="1"/>
            <a:r>
              <a:rPr lang="en-US" sz="1400">
                <a:solidFill>
                  <a:srgbClr val="000000"/>
                </a:solidFill>
              </a:rPr>
              <a:t>Have long projections to convey contextual and top down information</a:t>
            </a:r>
          </a:p>
          <a:p>
            <a:pPr lvl="1"/>
            <a:r>
              <a:rPr lang="en-US" sz="1400">
                <a:solidFill>
                  <a:srgbClr val="000000"/>
                </a:solidFill>
              </a:rPr>
              <a:t>Key site where behavioral relevance of a stimuli is received and integrated</a:t>
            </a:r>
          </a:p>
          <a:p>
            <a:pPr lvl="2"/>
            <a:r>
              <a:rPr lang="en-US" sz="1400">
                <a:solidFill>
                  <a:srgbClr val="000000"/>
                </a:solidFill>
              </a:rPr>
              <a:t>Thought to occur in distal dendrites of PNs </a:t>
            </a:r>
          </a:p>
          <a:p>
            <a:pPr lvl="3"/>
            <a:r>
              <a:rPr lang="en-US" sz="1400">
                <a:solidFill>
                  <a:srgbClr val="000000"/>
                </a:solidFill>
              </a:rPr>
              <a:t>Highly specialized information processing abilities (regenerative events called dendritic spikes)</a:t>
            </a:r>
          </a:p>
          <a:p>
            <a:pPr lvl="3"/>
            <a:r>
              <a:rPr lang="en-US" sz="1400">
                <a:solidFill>
                  <a:srgbClr val="000000"/>
                </a:solidFill>
              </a:rPr>
              <a:t>In vivo studies show that dendritic spikes are important in sneorimoter integration, motor learning, and perception</a:t>
            </a:r>
          </a:p>
        </p:txBody>
      </p:sp>
    </p:spTree>
    <p:extLst>
      <p:ext uri="{BB962C8B-B14F-4D97-AF65-F5344CB8AC3E}">
        <p14:creationId xmlns:p14="http://schemas.microsoft.com/office/powerpoint/2010/main" val="25804438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a:solidFill>
                  <a:srgbClr val="FFFFFF"/>
                </a:solidFill>
              </a:rPr>
              <a:t>Background-inhibition of L1</a:t>
            </a:r>
          </a:p>
        </p:txBody>
      </p:sp>
      <p:sp>
        <p:nvSpPr>
          <p:cNvPr id="3" name="Content Placeholder 2"/>
          <p:cNvSpPr>
            <a:spLocks noGrp="1"/>
          </p:cNvSpPr>
          <p:nvPr>
            <p:ph idx="1"/>
          </p:nvPr>
        </p:nvSpPr>
        <p:spPr>
          <a:xfrm>
            <a:off x="6090574" y="801866"/>
            <a:ext cx="5306084" cy="5230634"/>
          </a:xfrm>
        </p:spPr>
        <p:txBody>
          <a:bodyPr anchor="ctr">
            <a:normAutofit/>
          </a:bodyPr>
          <a:lstStyle/>
          <a:p>
            <a:r>
              <a:rPr lang="en-US" sz="2400">
                <a:solidFill>
                  <a:srgbClr val="000000"/>
                </a:solidFill>
              </a:rPr>
              <a:t>Dendritic Computations are controlled by inhibition </a:t>
            </a:r>
          </a:p>
          <a:p>
            <a:pPr lvl="1"/>
            <a:r>
              <a:rPr lang="en-US">
                <a:solidFill>
                  <a:srgbClr val="000000"/>
                </a:solidFill>
              </a:rPr>
              <a:t>Distal dendritic inhibition in L1 occurs from projections (SST) of positive Marinotti cells locate din deeper layers</a:t>
            </a:r>
          </a:p>
          <a:p>
            <a:pPr lvl="1"/>
            <a:r>
              <a:rPr lang="en-US">
                <a:solidFill>
                  <a:srgbClr val="000000"/>
                </a:solidFill>
              </a:rPr>
              <a:t>SST (somatostatin) interneurons are dirven by local PNS</a:t>
            </a:r>
          </a:p>
          <a:p>
            <a:pPr lvl="2"/>
            <a:r>
              <a:rPr lang="en-US" sz="2400">
                <a:solidFill>
                  <a:srgbClr val="000000"/>
                </a:solidFill>
              </a:rPr>
              <a:t>Have little input from thalamus</a:t>
            </a:r>
          </a:p>
          <a:p>
            <a:pPr lvl="2"/>
            <a:r>
              <a:rPr lang="en-US" sz="2400">
                <a:solidFill>
                  <a:srgbClr val="000000"/>
                </a:solidFill>
              </a:rPr>
              <a:t>Thought to provide the dendritic inhibition</a:t>
            </a:r>
          </a:p>
          <a:p>
            <a:pPr lvl="3"/>
            <a:r>
              <a:rPr lang="en-US" sz="2400">
                <a:solidFill>
                  <a:srgbClr val="000000"/>
                </a:solidFill>
              </a:rPr>
              <a:t>Based on proportion and activity similar to the PN levels</a:t>
            </a:r>
          </a:p>
        </p:txBody>
      </p:sp>
    </p:spTree>
    <p:extLst>
      <p:ext uri="{BB962C8B-B14F-4D97-AF65-F5344CB8AC3E}">
        <p14:creationId xmlns:p14="http://schemas.microsoft.com/office/powerpoint/2010/main" val="6430195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US" sz="4000">
                <a:solidFill>
                  <a:srgbClr val="FFFFFF"/>
                </a:solidFill>
              </a:rPr>
              <a:t>Background-inhibition of L1</a:t>
            </a:r>
          </a:p>
        </p:txBody>
      </p:sp>
      <p:sp>
        <p:nvSpPr>
          <p:cNvPr id="3" name="Content Placeholder 2"/>
          <p:cNvSpPr>
            <a:spLocks noGrp="1"/>
          </p:cNvSpPr>
          <p:nvPr>
            <p:ph idx="1"/>
          </p:nvPr>
        </p:nvSpPr>
        <p:spPr>
          <a:xfrm>
            <a:off x="1179226" y="3092970"/>
            <a:ext cx="9833548" cy="2693976"/>
          </a:xfrm>
        </p:spPr>
        <p:txBody>
          <a:bodyPr>
            <a:normAutofit/>
          </a:bodyPr>
          <a:lstStyle/>
          <a:p>
            <a:r>
              <a:rPr lang="en-US" sz="1700">
                <a:solidFill>
                  <a:srgbClr val="000000"/>
                </a:solidFill>
              </a:rPr>
              <a:t>Second source of inhibition, not as well understood</a:t>
            </a:r>
          </a:p>
          <a:p>
            <a:r>
              <a:rPr lang="en-US" sz="1700">
                <a:solidFill>
                  <a:srgbClr val="000000"/>
                </a:solidFill>
              </a:rPr>
              <a:t>Comes from L1-IN</a:t>
            </a:r>
          </a:p>
          <a:p>
            <a:pPr lvl="1"/>
            <a:r>
              <a:rPr lang="en-US" sz="1700">
                <a:solidFill>
                  <a:srgbClr val="000000"/>
                </a:solidFill>
              </a:rPr>
              <a:t>Receive input from top down projections</a:t>
            </a:r>
          </a:p>
          <a:p>
            <a:pPr lvl="2"/>
            <a:r>
              <a:rPr lang="en-US" sz="1700">
                <a:solidFill>
                  <a:srgbClr val="000000"/>
                </a:solidFill>
              </a:rPr>
              <a:t>Includes cholinergic system, higher order thalamus, and cortico-cortical feedback (in rodents)</a:t>
            </a:r>
          </a:p>
          <a:p>
            <a:pPr lvl="2"/>
            <a:r>
              <a:rPr lang="en-US" sz="1700">
                <a:solidFill>
                  <a:srgbClr val="000000"/>
                </a:solidFill>
              </a:rPr>
              <a:t>Recent studies point to strong cholinergic in L1 IN in human neocortex</a:t>
            </a:r>
          </a:p>
          <a:p>
            <a:pPr lvl="1"/>
            <a:r>
              <a:rPr lang="en-US" sz="1700">
                <a:solidFill>
                  <a:srgbClr val="000000"/>
                </a:solidFill>
              </a:rPr>
              <a:t>Suggests that inhibition from L1 Ins may be internally generated activity</a:t>
            </a:r>
          </a:p>
          <a:p>
            <a:pPr lvl="2"/>
            <a:r>
              <a:rPr lang="en-US" sz="1700">
                <a:solidFill>
                  <a:srgbClr val="000000"/>
                </a:solidFill>
              </a:rPr>
              <a:t>Represents the behavioral relevance of sensory information</a:t>
            </a:r>
          </a:p>
          <a:p>
            <a:pPr lvl="2"/>
            <a:r>
              <a:rPr lang="en-US" sz="1700">
                <a:solidFill>
                  <a:srgbClr val="000000"/>
                </a:solidFill>
              </a:rPr>
              <a:t>Similar to distal dendritic excitation</a:t>
            </a:r>
          </a:p>
        </p:txBody>
      </p:sp>
    </p:spTree>
    <p:extLst>
      <p:ext uri="{BB962C8B-B14F-4D97-AF65-F5344CB8AC3E}">
        <p14:creationId xmlns:p14="http://schemas.microsoft.com/office/powerpoint/2010/main" val="21079853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F56F5174-31D9-4DBB-AAB7-A1FD7BDB13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AE113210-7872-481A-ADE6-3A05CCAF5E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4105" y="802955"/>
            <a:ext cx="4977976" cy="1454051"/>
          </a:xfrm>
        </p:spPr>
        <p:txBody>
          <a:bodyPr>
            <a:normAutofit/>
          </a:bodyPr>
          <a:lstStyle/>
          <a:p>
            <a:r>
              <a:rPr lang="en-US" sz="3700">
                <a:solidFill>
                  <a:srgbClr val="000000"/>
                </a:solidFill>
              </a:rPr>
              <a:t>NDNF-Selective Marker for L1 Ins in Neocortex</a:t>
            </a:r>
          </a:p>
        </p:txBody>
      </p:sp>
      <p:sp>
        <p:nvSpPr>
          <p:cNvPr id="13" name="Freeform 62">
            <a:extLst>
              <a:ext uri="{FF2B5EF4-FFF2-40B4-BE49-F238E27FC236}">
                <a16:creationId xmlns:a16="http://schemas.microsoft.com/office/drawing/2014/main" xmlns="" id="{F9A95BEE-6BB1-4A28-A8E6-A34B2E42E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rotWithShape="1">
          <a:blip r:embed="rId3">
            <a:alphaModFix/>
            <a:extLst/>
          </a:blip>
          <a:srcRect l="8822" r="5694" b="1"/>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p:cNvSpPr>
            <a:spLocks noGrp="1"/>
          </p:cNvSpPr>
          <p:nvPr>
            <p:ph idx="1"/>
          </p:nvPr>
        </p:nvSpPr>
        <p:spPr>
          <a:xfrm>
            <a:off x="6090574" y="2421682"/>
            <a:ext cx="4977578" cy="3639289"/>
          </a:xfrm>
        </p:spPr>
        <p:txBody>
          <a:bodyPr anchor="ctr">
            <a:normAutofit/>
          </a:bodyPr>
          <a:lstStyle/>
          <a:p>
            <a:r>
              <a:rPr lang="en-US" sz="1700">
                <a:solidFill>
                  <a:srgbClr val="000000"/>
                </a:solidFill>
              </a:rPr>
              <a:t>Usd RNA sequencing from defined subtypes of cortical neurons to express Cre-dependent tagged ribosomal protein</a:t>
            </a:r>
          </a:p>
          <a:p>
            <a:r>
              <a:rPr lang="en-US" sz="1700">
                <a:solidFill>
                  <a:srgbClr val="000000"/>
                </a:solidFill>
              </a:rPr>
              <a:t>A marker of L1 GABAergic INS must be enriched with the RNA isolated Ga2-Cre from mice</a:t>
            </a:r>
          </a:p>
          <a:p>
            <a:r>
              <a:rPr lang="en-US" sz="1700">
                <a:solidFill>
                  <a:srgbClr val="000000"/>
                </a:solidFill>
              </a:rPr>
              <a:t>Compared with RNAs purified from cortical excitatory neurons</a:t>
            </a:r>
          </a:p>
          <a:p>
            <a:r>
              <a:rPr lang="en-US" sz="1700">
                <a:solidFill>
                  <a:srgbClr val="000000"/>
                </a:solidFill>
              </a:rPr>
              <a:t>All three of these account for 85% of INs </a:t>
            </a:r>
          </a:p>
          <a:p>
            <a:pPr lvl="1"/>
            <a:r>
              <a:rPr lang="en-US" sz="1700">
                <a:solidFill>
                  <a:srgbClr val="000000"/>
                </a:solidFill>
              </a:rPr>
              <a:t>Largely absent from L1</a:t>
            </a:r>
          </a:p>
          <a:p>
            <a:r>
              <a:rPr lang="en-US" sz="1700">
                <a:solidFill>
                  <a:srgbClr val="000000"/>
                </a:solidFill>
              </a:rPr>
              <a:t>NDNF (neruon0derived neurotrophic factor) only gene expressed at appreciable levels</a:t>
            </a:r>
          </a:p>
          <a:p>
            <a:pPr lvl="1"/>
            <a:r>
              <a:rPr lang="en-US" sz="1700">
                <a:solidFill>
                  <a:srgbClr val="000000"/>
                </a:solidFill>
              </a:rPr>
              <a:t>Promising candidate for marking L1 INs</a:t>
            </a:r>
          </a:p>
        </p:txBody>
      </p:sp>
    </p:spTree>
    <p:extLst>
      <p:ext uri="{BB962C8B-B14F-4D97-AF65-F5344CB8AC3E}">
        <p14:creationId xmlns:p14="http://schemas.microsoft.com/office/powerpoint/2010/main" val="27753140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9">
            <a:extLst>
              <a:ext uri="{FF2B5EF4-FFF2-40B4-BE49-F238E27FC236}">
                <a16:creationId xmlns:a16="http://schemas.microsoft.com/office/drawing/2014/main" xmlns="" id="{99899462-FC16-43B0-966B-FCA2634507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7762" y="1053711"/>
            <a:ext cx="5638994" cy="1424446"/>
          </a:xfrm>
        </p:spPr>
        <p:txBody>
          <a:bodyPr>
            <a:normAutofit/>
          </a:bodyPr>
          <a:lstStyle/>
          <a:p>
            <a:r>
              <a:rPr lang="en-US">
                <a:solidFill>
                  <a:srgbClr val="FFFFFF"/>
                </a:solidFill>
              </a:rPr>
              <a:t>NDNF-Selective Marker for L1 Ins in Neocortex</a:t>
            </a:r>
          </a:p>
        </p:txBody>
      </p:sp>
      <p:pic>
        <p:nvPicPr>
          <p:cNvPr id="4" name="Picture 3"/>
          <p:cNvPicPr>
            <a:picLocks noChangeAspect="1"/>
          </p:cNvPicPr>
          <p:nvPr/>
        </p:nvPicPr>
        <p:blipFill>
          <a:blip r:embed="rId2"/>
          <a:stretch>
            <a:fillRect/>
          </a:stretch>
        </p:blipFill>
        <p:spPr>
          <a:xfrm>
            <a:off x="1608083" y="96381"/>
            <a:ext cx="1258789" cy="3171753"/>
          </a:xfrm>
          <a:prstGeom prst="rect">
            <a:avLst/>
          </a:prstGeom>
        </p:spPr>
      </p:pic>
      <p:cxnSp>
        <p:nvCxnSpPr>
          <p:cNvPr id="23" name="Straight Connector 11">
            <a:extLst>
              <a:ext uri="{FF2B5EF4-FFF2-40B4-BE49-F238E27FC236}">
                <a16:creationId xmlns:a16="http://schemas.microsoft.com/office/drawing/2014/main" xmlns="" id="{AAFEA932-2DF1-410C-A00A-7A1E7DBF751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stretch>
            <a:fillRect/>
          </a:stretch>
        </p:blipFill>
        <p:spPr>
          <a:xfrm>
            <a:off x="1147051" y="3185981"/>
            <a:ext cx="2070486" cy="3192806"/>
          </a:xfrm>
          <a:prstGeom prst="rect">
            <a:avLst/>
          </a:prstGeom>
        </p:spPr>
      </p:pic>
      <p:sp>
        <p:nvSpPr>
          <p:cNvPr id="3" name="Content Placeholder 2"/>
          <p:cNvSpPr>
            <a:spLocks noGrp="1"/>
          </p:cNvSpPr>
          <p:nvPr>
            <p:ph idx="1"/>
          </p:nvPr>
        </p:nvSpPr>
        <p:spPr>
          <a:xfrm>
            <a:off x="5297762" y="2799889"/>
            <a:ext cx="5747187" cy="2987543"/>
          </a:xfrm>
        </p:spPr>
        <p:txBody>
          <a:bodyPr anchor="t">
            <a:normAutofit/>
          </a:bodyPr>
          <a:lstStyle/>
          <a:p>
            <a:r>
              <a:rPr lang="en-US" sz="2000">
                <a:solidFill>
                  <a:srgbClr val="FFFFFF"/>
                </a:solidFill>
              </a:rPr>
              <a:t>Fluorescent in situ hybridization showed the NDNF expressing cells are highly concentrated in L1 expression pattern </a:t>
            </a:r>
          </a:p>
          <a:p>
            <a:pPr lvl="1"/>
            <a:r>
              <a:rPr lang="en-US" sz="2000">
                <a:solidFill>
                  <a:srgbClr val="FFFFFF"/>
                </a:solidFill>
              </a:rPr>
              <a:t>Differing from well known IN subtypes</a:t>
            </a:r>
          </a:p>
          <a:p>
            <a:r>
              <a:rPr lang="en-US" sz="2000">
                <a:solidFill>
                  <a:srgbClr val="FFFFFF"/>
                </a:solidFill>
              </a:rPr>
              <a:t>Comparing to pan-gabaergic and pan-glutamatergic markers shows that most NDNF cells are GABAgeric</a:t>
            </a:r>
          </a:p>
          <a:p>
            <a:pPr lvl="1"/>
            <a:r>
              <a:rPr lang="en-US" sz="2000">
                <a:solidFill>
                  <a:srgbClr val="FFFFFF"/>
                </a:solidFill>
              </a:rPr>
              <a:t>Most do not express Vglut</a:t>
            </a:r>
          </a:p>
          <a:p>
            <a:r>
              <a:rPr lang="en-US" sz="2000">
                <a:solidFill>
                  <a:srgbClr val="FFFFFF"/>
                </a:solidFill>
              </a:rPr>
              <a:t>Shows that NDNF is s apseficif marker of L1 Ins in adult cortex</a:t>
            </a:r>
          </a:p>
        </p:txBody>
      </p:sp>
    </p:spTree>
    <p:extLst>
      <p:ext uri="{BB962C8B-B14F-4D97-AF65-F5344CB8AC3E}">
        <p14:creationId xmlns:p14="http://schemas.microsoft.com/office/powerpoint/2010/main" val="3910341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33BD31FA-F6E6-4CD9-891C-9615D6F11277}"/>
              </a:ext>
            </a:extLst>
          </p:cNvPr>
          <p:cNvSpPr>
            <a:spLocks noGrp="1"/>
          </p:cNvSpPr>
          <p:nvPr>
            <p:ph type="title"/>
          </p:nvPr>
        </p:nvSpPr>
        <p:spPr>
          <a:xfrm>
            <a:off x="640079" y="2053641"/>
            <a:ext cx="3669161" cy="2760098"/>
          </a:xfrm>
        </p:spPr>
        <p:txBody>
          <a:bodyPr>
            <a:normAutofit/>
          </a:bodyPr>
          <a:lstStyle/>
          <a:p>
            <a:r>
              <a:rPr lang="en-US">
                <a:solidFill>
                  <a:srgbClr val="FFFFFF"/>
                </a:solidFill>
              </a:rPr>
              <a:t>Gillet Paper</a:t>
            </a:r>
          </a:p>
        </p:txBody>
      </p:sp>
      <p:sp>
        <p:nvSpPr>
          <p:cNvPr id="3" name="Content Placeholder 2">
            <a:extLst>
              <a:ext uri="{FF2B5EF4-FFF2-40B4-BE49-F238E27FC236}">
                <a16:creationId xmlns:a16="http://schemas.microsoft.com/office/drawing/2014/main" xmlns="" id="{1B48833D-CD41-45D5-A462-E1B1F7A60267}"/>
              </a:ext>
            </a:extLst>
          </p:cNvPr>
          <p:cNvSpPr>
            <a:spLocks noGrp="1"/>
          </p:cNvSpPr>
          <p:nvPr>
            <p:ph idx="1"/>
          </p:nvPr>
        </p:nvSpPr>
        <p:spPr>
          <a:xfrm>
            <a:off x="6090574" y="801866"/>
            <a:ext cx="5306084" cy="5230634"/>
          </a:xfrm>
        </p:spPr>
        <p:txBody>
          <a:bodyPr anchor="ctr">
            <a:normAutofit/>
          </a:bodyPr>
          <a:lstStyle/>
          <a:p>
            <a:endParaRPr lang="en-US" sz="2400">
              <a:solidFill>
                <a:srgbClr val="000000"/>
              </a:solidFill>
            </a:endParaRPr>
          </a:p>
        </p:txBody>
      </p:sp>
    </p:spTree>
    <p:extLst>
      <p:ext uri="{BB962C8B-B14F-4D97-AF65-F5344CB8AC3E}">
        <p14:creationId xmlns:p14="http://schemas.microsoft.com/office/powerpoint/2010/main" val="40987419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CEB41C5C-0F34-4DDA-9D7C-5E717F35F6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92598" y="640263"/>
            <a:ext cx="5221266" cy="1344975"/>
          </a:xfrm>
        </p:spPr>
        <p:txBody>
          <a:bodyPr>
            <a:normAutofit/>
          </a:bodyPr>
          <a:lstStyle/>
          <a:p>
            <a:pPr algn="ctr"/>
            <a:r>
              <a:rPr lang="en-US" sz="4000"/>
              <a:t>NDNF vs Gad1</a:t>
            </a:r>
          </a:p>
        </p:txBody>
      </p:sp>
      <p:pic>
        <p:nvPicPr>
          <p:cNvPr id="6" name="Picture 5"/>
          <p:cNvPicPr>
            <a:picLocks noChangeAspect="1"/>
          </p:cNvPicPr>
          <p:nvPr/>
        </p:nvPicPr>
        <p:blipFill>
          <a:blip r:embed="rId2"/>
          <a:stretch>
            <a:fillRect/>
          </a:stretch>
        </p:blipFill>
        <p:spPr>
          <a:xfrm>
            <a:off x="484632" y="841731"/>
            <a:ext cx="5126736" cy="5019088"/>
          </a:xfrm>
          <a:prstGeom prst="rect">
            <a:avLst/>
          </a:prstGeom>
        </p:spPr>
      </p:pic>
      <p:sp>
        <p:nvSpPr>
          <p:cNvPr id="3" name="Content Placeholder 2"/>
          <p:cNvSpPr>
            <a:spLocks noGrp="1"/>
          </p:cNvSpPr>
          <p:nvPr>
            <p:ph idx="1"/>
          </p:nvPr>
        </p:nvSpPr>
        <p:spPr>
          <a:xfrm>
            <a:off x="6391903" y="2121763"/>
            <a:ext cx="5235490" cy="3773010"/>
          </a:xfrm>
        </p:spPr>
        <p:txBody>
          <a:bodyPr>
            <a:normAutofit/>
          </a:bodyPr>
          <a:lstStyle/>
          <a:p>
            <a:r>
              <a:rPr lang="en-US" sz="1900"/>
              <a:t>Used FISH to compare the xpression of NDNF to Gad1 in IN subtypes</a:t>
            </a:r>
          </a:p>
          <a:p>
            <a:pPr lvl="1"/>
            <a:r>
              <a:rPr lang="en-US" sz="1900"/>
              <a:t>NDNF expressed in 2/3 of all L1 Ins</a:t>
            </a:r>
          </a:p>
          <a:p>
            <a:pPr lvl="1"/>
            <a:r>
              <a:rPr lang="en-US" sz="1900"/>
              <a:t>L1 NDNF-Ins do not overalp with populations such as Pv, Sst, Vip, Calb</a:t>
            </a:r>
          </a:p>
          <a:p>
            <a:pPr lvl="1"/>
            <a:r>
              <a:rPr lang="en-US" sz="1900"/>
              <a:t>L1 NDNF overlaps with Reelin and Neuropeptide Y</a:t>
            </a:r>
          </a:p>
          <a:p>
            <a:pPr lvl="1"/>
            <a:r>
              <a:rPr lang="en-US" sz="1900"/>
              <a:t>Some connection with nNos (expressed in lower cortical layers)</a:t>
            </a:r>
          </a:p>
          <a:p>
            <a:r>
              <a:rPr lang="en-US" sz="1900"/>
              <a:t>NDNF should be used as the marker for L1</a:t>
            </a:r>
          </a:p>
          <a:p>
            <a:pPr lvl="1"/>
            <a:r>
              <a:rPr lang="en-US" sz="1900"/>
              <a:t>Can be used in/outside of auditory cortex, pre/infralimbic systems, prefrontal cortex</a:t>
            </a:r>
          </a:p>
        </p:txBody>
      </p:sp>
    </p:spTree>
    <p:extLst>
      <p:ext uri="{BB962C8B-B14F-4D97-AF65-F5344CB8AC3E}">
        <p14:creationId xmlns:p14="http://schemas.microsoft.com/office/powerpoint/2010/main" val="1181646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8">
            <a:extLst>
              <a:ext uri="{FF2B5EF4-FFF2-40B4-BE49-F238E27FC236}">
                <a16:creationId xmlns:a16="http://schemas.microsoft.com/office/drawing/2014/main" xmlns=""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26">
            <a:extLst>
              <a:ext uri="{FF2B5EF4-FFF2-40B4-BE49-F238E27FC236}">
                <a16:creationId xmlns:a16="http://schemas.microsoft.com/office/drawing/2014/main" xmlns=""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4384039" y="365125"/>
            <a:ext cx="7164493" cy="1325563"/>
          </a:xfrm>
        </p:spPr>
        <p:txBody>
          <a:bodyPr>
            <a:normAutofit/>
          </a:bodyPr>
          <a:lstStyle/>
          <a:p>
            <a:r>
              <a:rPr lang="en-US" dirty="0"/>
              <a:t>New Mouse Allele</a:t>
            </a:r>
          </a:p>
        </p:txBody>
      </p:sp>
      <p:pic>
        <p:nvPicPr>
          <p:cNvPr id="6" name="Picture 5"/>
          <p:cNvPicPr>
            <a:picLocks noChangeAspect="1"/>
          </p:cNvPicPr>
          <p:nvPr/>
        </p:nvPicPr>
        <p:blipFill>
          <a:blip r:embed="rId2"/>
          <a:stretch>
            <a:fillRect/>
          </a:stretch>
        </p:blipFill>
        <p:spPr>
          <a:xfrm>
            <a:off x="930852" y="642988"/>
            <a:ext cx="2524372" cy="5571543"/>
          </a:xfrm>
          <a:prstGeom prst="rect">
            <a:avLst/>
          </a:prstGeom>
        </p:spPr>
      </p:pic>
      <p:sp>
        <p:nvSpPr>
          <p:cNvPr id="3" name="Content Placeholder 2"/>
          <p:cNvSpPr>
            <a:spLocks noGrp="1"/>
          </p:cNvSpPr>
          <p:nvPr>
            <p:ph idx="1"/>
          </p:nvPr>
        </p:nvSpPr>
        <p:spPr>
          <a:xfrm>
            <a:off x="4387515" y="2022601"/>
            <a:ext cx="7161017" cy="4154361"/>
          </a:xfrm>
        </p:spPr>
        <p:txBody>
          <a:bodyPr>
            <a:normAutofit/>
          </a:bodyPr>
          <a:lstStyle/>
          <a:p>
            <a:r>
              <a:rPr lang="en-US" sz="2000"/>
              <a:t>Tamoxifen-inducible version of Cre recombinase</a:t>
            </a:r>
          </a:p>
          <a:p>
            <a:pPr lvl="1"/>
            <a:r>
              <a:rPr lang="en-US" sz="2000"/>
              <a:t>Expressed under NDNF control (Ndnf-Ires-CreErt2)</a:t>
            </a:r>
          </a:p>
          <a:p>
            <a:pPr lvl="1"/>
            <a:r>
              <a:rPr lang="en-US" sz="2000"/>
              <a:t>Drives expression only in presence of tamoxifen when crossed with reporter strain</a:t>
            </a:r>
          </a:p>
          <a:p>
            <a:pPr lvl="2"/>
            <a:r>
              <a:rPr lang="en-US" dirty="0"/>
              <a:t>Shows tight control of </a:t>
            </a:r>
            <a:r>
              <a:rPr lang="en-US"/>
              <a:t>Cre</a:t>
            </a:r>
            <a:r>
              <a:rPr lang="en-US" dirty="0"/>
              <a:t> activity</a:t>
            </a:r>
          </a:p>
          <a:p>
            <a:pPr lvl="2"/>
            <a:r>
              <a:rPr lang="en-US" dirty="0"/>
              <a:t>Differs from previous studies done with NDNF expression</a:t>
            </a:r>
          </a:p>
          <a:p>
            <a:pPr lvl="1"/>
            <a:r>
              <a:rPr lang="en-US" sz="2000"/>
              <a:t>This line can label blood vessel in the cortex ( with Ai9 reporter)</a:t>
            </a:r>
          </a:p>
          <a:p>
            <a:pPr lvl="1"/>
            <a:r>
              <a:rPr lang="en-US" sz="2000"/>
              <a:t>When used with adeno-associated viral vector (AAV) this line only selects L1 NDNF-IN</a:t>
            </a:r>
          </a:p>
        </p:txBody>
      </p:sp>
    </p:spTree>
    <p:extLst>
      <p:ext uri="{BB962C8B-B14F-4D97-AF65-F5344CB8AC3E}">
        <p14:creationId xmlns:p14="http://schemas.microsoft.com/office/powerpoint/2010/main" val="1546758118"/>
      </p:ext>
    </p:extLst>
  </p:cSld>
  <p:clrMapOvr>
    <a:overrideClrMapping bg1="dk1" tx1="lt1" bg2="dk2" tx2="lt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a:solidFill>
                  <a:schemeClr val="accent1"/>
                </a:solidFill>
              </a:rPr>
              <a:t>Second New Mouse Allele</a:t>
            </a:r>
          </a:p>
        </p:txBody>
      </p:sp>
      <p:cxnSp>
        <p:nvCxnSpPr>
          <p:cNvPr id="10" name="Straight Connector 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r>
              <a:rPr lang="en-US" sz="2400"/>
              <a:t>Flp Recombinase expressed under NDNF locus (Ndnf-Ires-FlpO)</a:t>
            </a:r>
          </a:p>
          <a:p>
            <a:pPr lvl="1"/>
            <a:r>
              <a:rPr lang="en-US" dirty="0"/>
              <a:t>Showed similar selectivity for L1</a:t>
            </a:r>
          </a:p>
          <a:p>
            <a:pPr lvl="1"/>
            <a:r>
              <a:rPr lang="en-US" dirty="0"/>
              <a:t>Similar for labeling NDNF neurons in the </a:t>
            </a:r>
            <a:r>
              <a:rPr lang="en-US"/>
              <a:t>Cre</a:t>
            </a:r>
            <a:r>
              <a:rPr lang="en-US" dirty="0"/>
              <a:t> line</a:t>
            </a:r>
          </a:p>
          <a:p>
            <a:r>
              <a:rPr lang="en-US" sz="2400"/>
              <a:t>Shows both lines can be important in circuit dissection</a:t>
            </a:r>
          </a:p>
          <a:p>
            <a:r>
              <a:rPr lang="en-US" sz="2400"/>
              <a:t>L1 NDNf-Ins are faithfully used by both lines in prefrontal cortex</a:t>
            </a:r>
          </a:p>
          <a:p>
            <a:pPr lvl="1"/>
            <a:r>
              <a:rPr lang="en-US" dirty="0"/>
              <a:t>Allows for specific labeling and manipulation of L1 NDNF-IN in adult cortex</a:t>
            </a:r>
          </a:p>
        </p:txBody>
      </p:sp>
    </p:spTree>
    <p:extLst>
      <p:ext uri="{BB962C8B-B14F-4D97-AF65-F5344CB8AC3E}">
        <p14:creationId xmlns:p14="http://schemas.microsoft.com/office/powerpoint/2010/main" val="5275434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99899462-FC16-43B0-966B-FCA2634507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7762" y="1053711"/>
            <a:ext cx="5638994" cy="1424446"/>
          </a:xfrm>
        </p:spPr>
        <p:txBody>
          <a:bodyPr>
            <a:normAutofit/>
          </a:bodyPr>
          <a:lstStyle/>
          <a:p>
            <a:r>
              <a:rPr lang="en-US" sz="3100">
                <a:solidFill>
                  <a:srgbClr val="FFFFFF"/>
                </a:solidFill>
              </a:rPr>
              <a:t>L1 NDNF-Ins Mediate Long-Lasting Inhibition of PN Dendrties</a:t>
            </a:r>
          </a:p>
        </p:txBody>
      </p:sp>
      <p:pic>
        <p:nvPicPr>
          <p:cNvPr id="4" name="Picture 3"/>
          <p:cNvPicPr>
            <a:picLocks noChangeAspect="1"/>
          </p:cNvPicPr>
          <p:nvPr/>
        </p:nvPicPr>
        <p:blipFill>
          <a:blip r:embed="rId2"/>
          <a:stretch>
            <a:fillRect/>
          </a:stretch>
        </p:blipFill>
        <p:spPr>
          <a:xfrm>
            <a:off x="753830" y="478232"/>
            <a:ext cx="3118842" cy="2789902"/>
          </a:xfrm>
          <a:prstGeom prst="rect">
            <a:avLst/>
          </a:prstGeom>
        </p:spPr>
      </p:pic>
      <p:cxnSp>
        <p:nvCxnSpPr>
          <p:cNvPr id="12" name="Straight Connector 11">
            <a:extLst>
              <a:ext uri="{FF2B5EF4-FFF2-40B4-BE49-F238E27FC236}">
                <a16:creationId xmlns:a16="http://schemas.microsoft.com/office/drawing/2014/main" xmlns="" id="{AAFEA932-2DF1-410C-A00A-7A1E7DBF751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stretch>
            <a:fillRect/>
          </a:stretch>
        </p:blipFill>
        <p:spPr>
          <a:xfrm>
            <a:off x="660911" y="3589867"/>
            <a:ext cx="3304679" cy="2788920"/>
          </a:xfrm>
          <a:prstGeom prst="rect">
            <a:avLst/>
          </a:prstGeom>
        </p:spPr>
      </p:pic>
      <p:sp>
        <p:nvSpPr>
          <p:cNvPr id="3" name="Content Placeholder 2"/>
          <p:cNvSpPr>
            <a:spLocks noGrp="1"/>
          </p:cNvSpPr>
          <p:nvPr>
            <p:ph idx="1"/>
          </p:nvPr>
        </p:nvSpPr>
        <p:spPr>
          <a:xfrm>
            <a:off x="5297762" y="2799889"/>
            <a:ext cx="5747187" cy="2987543"/>
          </a:xfrm>
        </p:spPr>
        <p:txBody>
          <a:bodyPr anchor="t">
            <a:normAutofit/>
          </a:bodyPr>
          <a:lstStyle/>
          <a:p>
            <a:r>
              <a:rPr lang="en-US" sz="2400">
                <a:solidFill>
                  <a:srgbClr val="FFFFFF"/>
                </a:solidFill>
              </a:rPr>
              <a:t>AAV mediated transduction of NDNF-Ires-CreERT2 mice (infused with GFP protein)</a:t>
            </a:r>
          </a:p>
          <a:p>
            <a:pPr lvl="1"/>
            <a:r>
              <a:rPr lang="en-US">
                <a:solidFill>
                  <a:srgbClr val="FFFFFF"/>
                </a:solidFill>
              </a:rPr>
              <a:t>Output of INs remains in L1 predominantly </a:t>
            </a:r>
          </a:p>
          <a:p>
            <a:r>
              <a:rPr lang="en-US" sz="2400">
                <a:solidFill>
                  <a:srgbClr val="FFFFFF"/>
                </a:solidFill>
              </a:rPr>
              <a:t>Second Peak at 300 um (from L3-L4)</a:t>
            </a:r>
          </a:p>
        </p:txBody>
      </p:sp>
    </p:spTree>
    <p:extLst>
      <p:ext uri="{BB962C8B-B14F-4D97-AF65-F5344CB8AC3E}">
        <p14:creationId xmlns:p14="http://schemas.microsoft.com/office/powerpoint/2010/main" val="22424744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799A8B4F-0FED-46C0-9186-5A8E116D87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08905"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DA6861EE-7660-46C9-80BD-173B8F7454B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99697" y="893380"/>
            <a:ext cx="6274864" cy="5167592"/>
          </a:xfrm>
        </p:spPr>
        <p:txBody>
          <a:bodyPr anchor="ctr">
            <a:normAutofit/>
          </a:bodyPr>
          <a:lstStyle/>
          <a:p>
            <a:pPr lvl="1"/>
            <a:r>
              <a:rPr lang="en-US" sz="1800" dirty="0">
                <a:solidFill>
                  <a:srgbClr val="000000"/>
                </a:solidFill>
              </a:rPr>
              <a:t>To identify postsynaptic interactions crossed this line (NDNF-Ires-CreERT2) with line labeling inhibitory Ins</a:t>
            </a:r>
          </a:p>
          <a:p>
            <a:pPr lvl="2"/>
            <a:r>
              <a:rPr lang="en-US" sz="1800" dirty="0">
                <a:solidFill>
                  <a:srgbClr val="000000"/>
                </a:solidFill>
              </a:rPr>
              <a:t>AAV mediated expression of ChR-2 (</a:t>
            </a:r>
            <a:r>
              <a:rPr lang="en-US" sz="1800" dirty="0" err="1">
                <a:solidFill>
                  <a:srgbClr val="000000"/>
                </a:solidFill>
              </a:rPr>
              <a:t>channelrhodopsin</a:t>
            </a:r>
            <a:r>
              <a:rPr lang="en-US" sz="1800" dirty="0">
                <a:solidFill>
                  <a:srgbClr val="000000"/>
                </a:solidFill>
              </a:rPr>
              <a:t>) enabled light activation of L1 NDNF-Ins in slices of adult auditory cortex (b)</a:t>
            </a:r>
          </a:p>
          <a:p>
            <a:pPr lvl="2"/>
            <a:r>
              <a:rPr lang="en-US" sz="1800" dirty="0">
                <a:solidFill>
                  <a:srgbClr val="000000"/>
                </a:solidFill>
              </a:rPr>
              <a:t>Inhibited post synaptic current (IPSC) in ChR-2 negative L1 Ins</a:t>
            </a:r>
          </a:p>
          <a:p>
            <a:pPr lvl="2"/>
            <a:r>
              <a:rPr lang="en-US" sz="1800" dirty="0">
                <a:solidFill>
                  <a:srgbClr val="000000"/>
                </a:solidFill>
              </a:rPr>
              <a:t>L2/3 PNs show slow rise and decay time, but kinetics were significantly faster (c-d)</a:t>
            </a:r>
          </a:p>
          <a:p>
            <a:pPr lvl="2"/>
            <a:r>
              <a:rPr lang="en-US" sz="1800" dirty="0">
                <a:solidFill>
                  <a:srgbClr val="000000"/>
                </a:solidFill>
              </a:rPr>
              <a:t>Strongest input shown in L2/3 PNs</a:t>
            </a:r>
          </a:p>
          <a:p>
            <a:pPr lvl="1"/>
            <a:r>
              <a:rPr lang="en-US" sz="1800" dirty="0">
                <a:solidFill>
                  <a:srgbClr val="000000"/>
                </a:solidFill>
              </a:rPr>
              <a:t>L1 NDNF-Ins have important effect could be inhibition of distal PN dendrites within L1</a:t>
            </a:r>
          </a:p>
          <a:p>
            <a:pPr marL="0" indent="0">
              <a:buNone/>
            </a:pPr>
            <a:r>
              <a:rPr lang="en-US" sz="1800" dirty="0">
                <a:solidFill>
                  <a:srgbClr val="000000"/>
                </a:solidFill>
              </a:rPr>
              <a:t>	</a:t>
            </a:r>
          </a:p>
          <a:p>
            <a:endParaRPr lang="en-US" sz="1400" dirty="0">
              <a:solidFill>
                <a:srgbClr val="000000"/>
              </a:solidFill>
            </a:endParaRPr>
          </a:p>
        </p:txBody>
      </p:sp>
      <p:sp>
        <p:nvSpPr>
          <p:cNvPr id="15" name="Oval 14">
            <a:extLst>
              <a:ext uri="{FF2B5EF4-FFF2-40B4-BE49-F238E27FC236}">
                <a16:creationId xmlns:a16="http://schemas.microsoft.com/office/drawing/2014/main" xmlns="" id="{38A69B74-22E3-47CC-823F-18BE7930C8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9636" y="2960687"/>
            <a:ext cx="2668748" cy="2668748"/>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71">
            <a:extLst>
              <a:ext uri="{FF2B5EF4-FFF2-40B4-BE49-F238E27FC236}">
                <a16:creationId xmlns:a16="http://schemas.microsoft.com/office/drawing/2014/main" xmlns="" id="{1778637B-5DB8-4A75-B2E6-FC2B1BB9A7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57014" y="2"/>
            <a:ext cx="4034987" cy="3428147"/>
          </a:xfrm>
          <a:custGeom>
            <a:avLst/>
            <a:gdLst>
              <a:gd name="connsiteX0" fmla="*/ 350825 w 4034987"/>
              <a:gd name="connsiteY0" fmla="*/ 0 h 3428147"/>
              <a:gd name="connsiteX1" fmla="*/ 4034987 w 4034987"/>
              <a:gd name="connsiteY1" fmla="*/ 0 h 3428147"/>
              <a:gd name="connsiteX2" fmla="*/ 4034987 w 4034987"/>
              <a:gd name="connsiteY2" fmla="*/ 2505205 h 3428147"/>
              <a:gd name="connsiteX3" fmla="*/ 3951822 w 4034987"/>
              <a:gd name="connsiteY3" fmla="*/ 2616420 h 3428147"/>
              <a:gd name="connsiteX4" fmla="*/ 2230590 w 4034987"/>
              <a:gd name="connsiteY4" fmla="*/ 3428147 h 3428147"/>
              <a:gd name="connsiteX5" fmla="*/ 0 w 4034987"/>
              <a:gd name="connsiteY5" fmla="*/ 1197557 h 3428147"/>
              <a:gd name="connsiteX6" fmla="*/ 269220 w 4034987"/>
              <a:gd name="connsiteY6" fmla="*/ 134326 h 342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987" h="3428147">
                <a:moveTo>
                  <a:pt x="350825" y="0"/>
                </a:moveTo>
                <a:lnTo>
                  <a:pt x="4034987" y="0"/>
                </a:lnTo>
                <a:lnTo>
                  <a:pt x="4034987" y="2505205"/>
                </a:lnTo>
                <a:lnTo>
                  <a:pt x="3951822" y="2616420"/>
                </a:lnTo>
                <a:cubicBezTo>
                  <a:pt x="3542699" y="3112162"/>
                  <a:pt x="2923546" y="3428147"/>
                  <a:pt x="2230590" y="3428147"/>
                </a:cubicBezTo>
                <a:cubicBezTo>
                  <a:pt x="998669" y="3428147"/>
                  <a:pt x="0" y="2429478"/>
                  <a:pt x="0" y="1197557"/>
                </a:cubicBezTo>
                <a:cubicBezTo>
                  <a:pt x="0" y="812582"/>
                  <a:pt x="97526" y="450385"/>
                  <a:pt x="269220" y="134326"/>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a:blip r:embed="rId3"/>
          <a:stretch>
            <a:fillRect/>
          </a:stretch>
        </p:blipFill>
        <p:spPr>
          <a:xfrm>
            <a:off x="9266867" y="210817"/>
            <a:ext cx="2191793" cy="2429582"/>
          </a:xfrm>
          <a:prstGeom prst="rect">
            <a:avLst/>
          </a:prstGeom>
        </p:spPr>
      </p:pic>
      <p:pic>
        <p:nvPicPr>
          <p:cNvPr id="5" name="Picture 4"/>
          <p:cNvPicPr>
            <a:picLocks noChangeAspect="1"/>
          </p:cNvPicPr>
          <p:nvPr/>
        </p:nvPicPr>
        <p:blipFill>
          <a:blip r:embed="rId4"/>
          <a:stretch>
            <a:fillRect/>
          </a:stretch>
        </p:blipFill>
        <p:spPr>
          <a:xfrm>
            <a:off x="6775308" y="3478741"/>
            <a:ext cx="1284167" cy="1606964"/>
          </a:xfrm>
          <a:prstGeom prst="rect">
            <a:avLst/>
          </a:prstGeom>
        </p:spPr>
      </p:pic>
      <p:sp>
        <p:nvSpPr>
          <p:cNvPr id="19" name="Freeform 75">
            <a:extLst>
              <a:ext uri="{FF2B5EF4-FFF2-40B4-BE49-F238E27FC236}">
                <a16:creationId xmlns:a16="http://schemas.microsoft.com/office/drawing/2014/main" xmlns="" id="{0035A30C-45F3-4EFB-B2E8-6E2A11843D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059131" y="4258570"/>
            <a:ext cx="3132869" cy="2599430"/>
          </a:xfrm>
          <a:custGeom>
            <a:avLst/>
            <a:gdLst>
              <a:gd name="connsiteX0" fmla="*/ 1612418 w 3061881"/>
              <a:gd name="connsiteY0" fmla="*/ 0 h 2540529"/>
              <a:gd name="connsiteX1" fmla="*/ 3030226 w 3061881"/>
              <a:gd name="connsiteY1" fmla="*/ 843844 h 2540529"/>
              <a:gd name="connsiteX2" fmla="*/ 3061881 w 3061881"/>
              <a:gd name="connsiteY2" fmla="*/ 909556 h 2540529"/>
              <a:gd name="connsiteX3" fmla="*/ 3061881 w 3061881"/>
              <a:gd name="connsiteY3" fmla="*/ 2315281 h 2540529"/>
              <a:gd name="connsiteX4" fmla="*/ 3030226 w 3061881"/>
              <a:gd name="connsiteY4" fmla="*/ 2380992 h 2540529"/>
              <a:gd name="connsiteX5" fmla="*/ 2949460 w 3061881"/>
              <a:gd name="connsiteY5" fmla="*/ 2513937 h 2540529"/>
              <a:gd name="connsiteX6" fmla="*/ 2929575 w 3061881"/>
              <a:gd name="connsiteY6" fmla="*/ 2540529 h 2540529"/>
              <a:gd name="connsiteX7" fmla="*/ 295261 w 3061881"/>
              <a:gd name="connsiteY7" fmla="*/ 2540529 h 2540529"/>
              <a:gd name="connsiteX8" fmla="*/ 275376 w 3061881"/>
              <a:gd name="connsiteY8" fmla="*/ 2513937 h 2540529"/>
              <a:gd name="connsiteX9" fmla="*/ 0 w 3061881"/>
              <a:gd name="connsiteY9" fmla="*/ 1612418 h 2540529"/>
              <a:gd name="connsiteX10" fmla="*/ 1612418 w 3061881"/>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1881" h="2540529">
                <a:moveTo>
                  <a:pt x="1612418" y="0"/>
                </a:moveTo>
                <a:cubicBezTo>
                  <a:pt x="2224646" y="0"/>
                  <a:pt x="2757180" y="341213"/>
                  <a:pt x="3030226" y="843844"/>
                </a:cubicBezTo>
                <a:lnTo>
                  <a:pt x="3061881" y="909556"/>
                </a:lnTo>
                <a:lnTo>
                  <a:pt x="3061881" y="2315281"/>
                </a:lnTo>
                <a:lnTo>
                  <a:pt x="3030226" y="2380992"/>
                </a:lnTo>
                <a:cubicBezTo>
                  <a:pt x="3005404"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p:cNvPicPr>
            <a:picLocks noChangeAspect="1"/>
          </p:cNvPicPr>
          <p:nvPr/>
        </p:nvPicPr>
        <p:blipFill>
          <a:blip r:embed="rId5"/>
          <a:stretch>
            <a:fillRect/>
          </a:stretch>
        </p:blipFill>
        <p:spPr>
          <a:xfrm>
            <a:off x="9809307" y="5010263"/>
            <a:ext cx="1880638" cy="1661466"/>
          </a:xfrm>
          <a:prstGeom prst="rect">
            <a:avLst/>
          </a:prstGeom>
        </p:spPr>
      </p:pic>
    </p:spTree>
    <p:extLst>
      <p:ext uri="{BB962C8B-B14F-4D97-AF65-F5344CB8AC3E}">
        <p14:creationId xmlns:p14="http://schemas.microsoft.com/office/powerpoint/2010/main" val="22364841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1AEB8A9-B768-4E30-BA55-D919E6687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3467" y="640080"/>
            <a:ext cx="3096427" cy="5613236"/>
          </a:xfrm>
        </p:spPr>
        <p:txBody>
          <a:bodyPr anchor="ctr">
            <a:normAutofit/>
          </a:bodyPr>
          <a:lstStyle/>
          <a:p>
            <a:endParaRPr lang="en-US">
              <a:solidFill>
                <a:srgbClr val="FFFFFF"/>
              </a:solidFill>
            </a:endParaRPr>
          </a:p>
        </p:txBody>
      </p:sp>
      <p:sp>
        <p:nvSpPr>
          <p:cNvPr id="3" name="Content Placeholder 2"/>
          <p:cNvSpPr>
            <a:spLocks noGrp="1"/>
          </p:cNvSpPr>
          <p:nvPr>
            <p:ph idx="1"/>
          </p:nvPr>
        </p:nvSpPr>
        <p:spPr>
          <a:xfrm>
            <a:off x="4699818" y="640082"/>
            <a:ext cx="6848715" cy="2484884"/>
          </a:xfrm>
        </p:spPr>
        <p:txBody>
          <a:bodyPr anchor="ctr">
            <a:normAutofit/>
          </a:bodyPr>
          <a:lstStyle/>
          <a:p>
            <a:r>
              <a:rPr lang="en-US" sz="2000"/>
              <a:t>Inputs to L2/3 PNs were observed in optogentic stimulation was restricted to L1 under block of action potential firing (e-f)</a:t>
            </a:r>
          </a:p>
          <a:p>
            <a:pPr lvl="1"/>
            <a:r>
              <a:rPr lang="en-US" sz="2000"/>
              <a:t>Shows distal dendritic inhibition</a:t>
            </a:r>
          </a:p>
          <a:p>
            <a:r>
              <a:rPr lang="en-US" sz="2000"/>
              <a:t>L1 NDNF-IN output synapses are connected in L1</a:t>
            </a:r>
          </a:p>
          <a:p>
            <a:pPr lvl="1"/>
            <a:r>
              <a:rPr lang="en-US" sz="2000"/>
              <a:t>Display connectivity to other circuit elements</a:t>
            </a:r>
          </a:p>
          <a:p>
            <a:pPr lvl="1"/>
            <a:r>
              <a:rPr lang="en-US" sz="2000"/>
              <a:t>Inhibition of distal PN dendrites as a consequence of L1 NDNF-IN activation</a:t>
            </a:r>
          </a:p>
        </p:txBody>
      </p:sp>
      <p:pic>
        <p:nvPicPr>
          <p:cNvPr id="4" name="Picture 3"/>
          <p:cNvPicPr>
            <a:picLocks noChangeAspect="1"/>
          </p:cNvPicPr>
          <p:nvPr/>
        </p:nvPicPr>
        <p:blipFill>
          <a:blip r:embed="rId2"/>
          <a:stretch>
            <a:fillRect/>
          </a:stretch>
        </p:blipFill>
        <p:spPr>
          <a:xfrm>
            <a:off x="4654297" y="3612536"/>
            <a:ext cx="6894236" cy="2156658"/>
          </a:xfrm>
          <a:prstGeom prst="rect">
            <a:avLst/>
          </a:prstGeom>
        </p:spPr>
      </p:pic>
    </p:spTree>
    <p:extLst>
      <p:ext uri="{BB962C8B-B14F-4D97-AF65-F5344CB8AC3E}">
        <p14:creationId xmlns:p14="http://schemas.microsoft.com/office/powerpoint/2010/main" val="17261730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11">
            <a:extLst>
              <a:ext uri="{FF2B5EF4-FFF2-40B4-BE49-F238E27FC236}">
                <a16:creationId xmlns:a16="http://schemas.microsoft.com/office/drawing/2014/main" xmlns="" id="{A0BF428C-DA8B-4D99-9930-18F7F91D87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76801" y="1690688"/>
            <a:ext cx="7316944" cy="5167312"/>
          </a:xfrm>
          <a:custGeom>
            <a:avLst/>
            <a:gdLst>
              <a:gd name="connsiteX0" fmla="*/ 0 w 7316944"/>
              <a:gd name="connsiteY0" fmla="*/ 0 h 5167312"/>
              <a:gd name="connsiteX1" fmla="*/ 7316944 w 7316944"/>
              <a:gd name="connsiteY1" fmla="*/ 0 h 5167312"/>
              <a:gd name="connsiteX2" fmla="*/ 7316944 w 7316944"/>
              <a:gd name="connsiteY2" fmla="*/ 5167312 h 5167312"/>
              <a:gd name="connsiteX3" fmla="*/ 472697 w 7316944"/>
              <a:gd name="connsiteY3" fmla="*/ 5167312 h 5167312"/>
              <a:gd name="connsiteX4" fmla="*/ 2866576 w 7316944"/>
              <a:gd name="connsiteY4" fmla="*/ 952 h 5167312"/>
              <a:gd name="connsiteX5" fmla="*/ 0 w 731694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6944" h="5167312">
                <a:moveTo>
                  <a:pt x="0" y="0"/>
                </a:moveTo>
                <a:lnTo>
                  <a:pt x="7316944" y="0"/>
                </a:lnTo>
                <a:lnTo>
                  <a:pt x="7316944" y="5167312"/>
                </a:lnTo>
                <a:lnTo>
                  <a:pt x="472697" y="5167312"/>
                </a:lnTo>
                <a:lnTo>
                  <a:pt x="2866576" y="952"/>
                </a:lnTo>
                <a:lnTo>
                  <a:pt x="0" y="952"/>
                </a:lnTo>
                <a:close/>
              </a:path>
            </a:pathLst>
          </a:custGeom>
          <a:solidFill>
            <a:srgbClr val="A6A6A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37">
            <a:extLst>
              <a:ext uri="{FF2B5EF4-FFF2-40B4-BE49-F238E27FC236}">
                <a16:creationId xmlns:a16="http://schemas.microsoft.com/office/drawing/2014/main" xmlns="" id="{A03E2379-8871-408A-95CE-7AAE8FA53A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1746" y="1691164"/>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dirty="0"/>
              <a:t>Inhibition in Distal PN Dendrites</a:t>
            </a:r>
          </a:p>
        </p:txBody>
      </p:sp>
      <p:sp>
        <p:nvSpPr>
          <p:cNvPr id="3" name="Content Placeholder 2"/>
          <p:cNvSpPr>
            <a:spLocks noGrp="1"/>
          </p:cNvSpPr>
          <p:nvPr>
            <p:ph idx="1"/>
          </p:nvPr>
        </p:nvSpPr>
        <p:spPr>
          <a:xfrm>
            <a:off x="838200" y="2015406"/>
            <a:ext cx="5097779" cy="4065986"/>
          </a:xfrm>
        </p:spPr>
        <p:txBody>
          <a:bodyPr anchor="t">
            <a:normAutofit/>
          </a:bodyPr>
          <a:lstStyle/>
          <a:p>
            <a:r>
              <a:rPr lang="en-US" sz="2000">
                <a:solidFill>
                  <a:srgbClr val="FFFFFF"/>
                </a:solidFill>
              </a:rPr>
              <a:t>Derives from SST positive projections of Martinotti cells to L1</a:t>
            </a:r>
          </a:p>
          <a:p>
            <a:r>
              <a:rPr lang="en-US" sz="2000">
                <a:solidFill>
                  <a:srgbClr val="FFFFFF"/>
                </a:solidFill>
              </a:rPr>
              <a:t>SST-IN inputs have greater amplitudes to L2/3 PNs (i)</a:t>
            </a:r>
          </a:p>
          <a:p>
            <a:pPr lvl="1"/>
            <a:r>
              <a:rPr lang="en-US" sz="2000">
                <a:solidFill>
                  <a:srgbClr val="FFFFFF"/>
                </a:solidFill>
              </a:rPr>
              <a:t>Could be due to more efficient optogentic stimulation</a:t>
            </a:r>
          </a:p>
          <a:p>
            <a:r>
              <a:rPr lang="en-US" sz="2000">
                <a:solidFill>
                  <a:srgbClr val="FFFFFF"/>
                </a:solidFill>
              </a:rPr>
              <a:t>L1 NDNF-IN had IPSC with more charge transfer, due to prolonged kinetics (h) </a:t>
            </a:r>
          </a:p>
        </p:txBody>
      </p:sp>
      <p:pic>
        <p:nvPicPr>
          <p:cNvPr id="4" name="Picture 3"/>
          <p:cNvPicPr>
            <a:picLocks noChangeAspect="1"/>
          </p:cNvPicPr>
          <p:nvPr/>
        </p:nvPicPr>
        <p:blipFill>
          <a:blip r:embed="rId2"/>
          <a:stretch>
            <a:fillRect/>
          </a:stretch>
        </p:blipFill>
        <p:spPr>
          <a:xfrm>
            <a:off x="8827158" y="1828800"/>
            <a:ext cx="2229790" cy="2112433"/>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pic>
        <p:nvPicPr>
          <p:cNvPr id="5" name="Picture 4"/>
          <p:cNvPicPr>
            <a:picLocks noChangeAspect="1"/>
          </p:cNvPicPr>
          <p:nvPr/>
        </p:nvPicPr>
        <p:blipFill>
          <a:blip r:embed="rId3"/>
          <a:stretch>
            <a:fillRect/>
          </a:stretch>
        </p:blipFill>
        <p:spPr>
          <a:xfrm>
            <a:off x="6908801" y="4102100"/>
            <a:ext cx="4929010" cy="2112433"/>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Tree>
    <p:extLst>
      <p:ext uri="{BB962C8B-B14F-4D97-AF65-F5344CB8AC3E}">
        <p14:creationId xmlns:p14="http://schemas.microsoft.com/office/powerpoint/2010/main" val="4998905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16878" y="629266"/>
            <a:ext cx="6422849" cy="1676603"/>
          </a:xfrm>
        </p:spPr>
        <p:txBody>
          <a:bodyPr>
            <a:normAutofit/>
          </a:bodyPr>
          <a:lstStyle/>
          <a:p>
            <a:endParaRPr lang="en-US"/>
          </a:p>
        </p:txBody>
      </p:sp>
      <p:sp>
        <p:nvSpPr>
          <p:cNvPr id="10" name="Rectangle 9">
            <a:extLst>
              <a:ext uri="{FF2B5EF4-FFF2-40B4-BE49-F238E27FC236}">
                <a16:creationId xmlns:a16="http://schemas.microsoft.com/office/drawing/2014/main" xmlns="" id="{C95B82D5-A8BB-45BF-BED8-C7B2068921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36008" cy="6858000"/>
          </a:xfrm>
          <a:prstGeom prst="rect">
            <a:avLst/>
          </a:prstGeom>
          <a:solidFill>
            <a:srgbClr val="4E4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xmlns="" id="{296C61EC-FBF4-4216-BE67-6C864D30A0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1002190" y="803049"/>
            <a:ext cx="2631628" cy="2470743"/>
          </a:xfrm>
          <a:prstGeom prst="rect">
            <a:avLst/>
          </a:prstGeom>
          <a:effectLst/>
        </p:spPr>
      </p:pic>
      <p:pic>
        <p:nvPicPr>
          <p:cNvPr id="5" name="Picture 4"/>
          <p:cNvPicPr>
            <a:picLocks noChangeAspect="1"/>
          </p:cNvPicPr>
          <p:nvPr/>
        </p:nvPicPr>
        <p:blipFill>
          <a:blip r:embed="rId3"/>
          <a:stretch>
            <a:fillRect/>
          </a:stretch>
        </p:blipFill>
        <p:spPr>
          <a:xfrm>
            <a:off x="804672" y="3552230"/>
            <a:ext cx="3026663" cy="2256628"/>
          </a:xfrm>
          <a:prstGeom prst="rect">
            <a:avLst/>
          </a:prstGeom>
        </p:spPr>
      </p:pic>
      <p:sp>
        <p:nvSpPr>
          <p:cNvPr id="3" name="Content Placeholder 2"/>
          <p:cNvSpPr>
            <a:spLocks noGrp="1"/>
          </p:cNvSpPr>
          <p:nvPr>
            <p:ph idx="1"/>
          </p:nvPr>
        </p:nvSpPr>
        <p:spPr>
          <a:xfrm>
            <a:off x="5116880" y="2438400"/>
            <a:ext cx="6422848" cy="3785419"/>
          </a:xfrm>
        </p:spPr>
        <p:txBody>
          <a:bodyPr>
            <a:normAutofit/>
          </a:bodyPr>
          <a:lstStyle/>
          <a:p>
            <a:r>
              <a:rPr lang="en-US" sz="2000"/>
              <a:t>L1 NDNF-IN had slower rise times and onset than SST IPSC (i)</a:t>
            </a:r>
          </a:p>
          <a:p>
            <a:r>
              <a:rPr lang="en-US" sz="2000"/>
              <a:t>Long decay of L1 NDNF-INs IPSCs could show contribution of GABA receptor antagosint CGP 55845 </a:t>
            </a:r>
          </a:p>
          <a:p>
            <a:pPr lvl="1"/>
            <a:r>
              <a:rPr lang="en-US" sz="2000"/>
              <a:t>Reduced decay times of IPCS mediated by L1 NDNF (j/k)</a:t>
            </a:r>
          </a:p>
          <a:p>
            <a:pPr lvl="1"/>
            <a:r>
              <a:rPr lang="en-US" sz="2000"/>
              <a:t>SST Recorded unchanged marked (j/k)</a:t>
            </a:r>
          </a:p>
          <a:p>
            <a:r>
              <a:rPr lang="en-US" sz="2000"/>
              <a:t>Inhibition from L1 NDNF-INs displayed slower rise and decay time than SSt IPCS (under GABA receptor block)</a:t>
            </a:r>
          </a:p>
          <a:p>
            <a:pPr lvl="1"/>
            <a:r>
              <a:rPr lang="en-US" sz="2000"/>
              <a:t>Indicates additional source for kinetic differnece</a:t>
            </a:r>
          </a:p>
          <a:p>
            <a:pPr lvl="1"/>
            <a:endParaRPr lang="en-US" sz="2000"/>
          </a:p>
        </p:txBody>
      </p:sp>
    </p:spTree>
    <p:extLst>
      <p:ext uri="{BB962C8B-B14F-4D97-AF65-F5344CB8AC3E}">
        <p14:creationId xmlns:p14="http://schemas.microsoft.com/office/powerpoint/2010/main" val="22290769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xmlns="" id="{E4F9F79B-A093-478E-96B5-EE02BC93A8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0079" y="4526280"/>
            <a:ext cx="7410681" cy="1737360"/>
          </a:xfrm>
        </p:spPr>
        <p:txBody>
          <a:bodyPr>
            <a:normAutofit/>
          </a:bodyPr>
          <a:lstStyle/>
          <a:p>
            <a:endParaRPr lang="en-US" sz="4800"/>
          </a:p>
        </p:txBody>
      </p:sp>
      <p:sp>
        <p:nvSpPr>
          <p:cNvPr id="3" name="Content Placeholder 2"/>
          <p:cNvSpPr>
            <a:spLocks noGrp="1"/>
          </p:cNvSpPr>
          <p:nvPr>
            <p:ph idx="1"/>
          </p:nvPr>
        </p:nvSpPr>
        <p:spPr>
          <a:xfrm>
            <a:off x="640080" y="595293"/>
            <a:ext cx="5676637" cy="3463951"/>
          </a:xfrm>
        </p:spPr>
        <p:txBody>
          <a:bodyPr anchor="ctr">
            <a:normAutofit/>
          </a:bodyPr>
          <a:lstStyle/>
          <a:p>
            <a:r>
              <a:rPr lang="en-US" sz="1800"/>
              <a:t>Inhibition from two sources controls activity of PN desntrites</a:t>
            </a:r>
          </a:p>
          <a:p>
            <a:pPr lvl="1"/>
            <a:r>
              <a:rPr lang="en-US" sz="1800"/>
              <a:t>Identify L1 NDNF-INs as genetic source of inhibition in PN dendrites</a:t>
            </a:r>
          </a:p>
          <a:p>
            <a:pPr lvl="2"/>
            <a:r>
              <a:rPr lang="en-US" sz="1800"/>
              <a:t>In comparison with SST Martinotti cells (based on kinetics and receptors)</a:t>
            </a:r>
          </a:p>
          <a:p>
            <a:pPr lvl="1"/>
            <a:r>
              <a:rPr lang="en-US" sz="1800"/>
              <a:t>Inhibition from L1 NDNF-INs and SST-Ins could contribute to oscillations in differing frequency bands </a:t>
            </a:r>
          </a:p>
        </p:txBody>
      </p:sp>
      <p:sp>
        <p:nvSpPr>
          <p:cNvPr id="15" name="Freeform: Shape 9">
            <a:extLst>
              <a:ext uri="{FF2B5EF4-FFF2-40B4-BE49-F238E27FC236}">
                <a16:creationId xmlns:a16="http://schemas.microsoft.com/office/drawing/2014/main" xmlns="" id="{11394CD8-BD30-4B74-86F4-51FDF33834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xmlns="" id="{D4C22394-EBC2-4FAF-A555-6C02D589EED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F7194F93-1F71-4A70-9DF1-28F1837711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xmlns="" id="{9BBC0C84-DC2A-43AE-9576-0A44295E8B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62554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1AEB8A9-B768-4E30-BA55-D919E6687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3467" y="640080"/>
            <a:ext cx="3096427" cy="5613236"/>
          </a:xfrm>
        </p:spPr>
        <p:txBody>
          <a:bodyPr anchor="ctr">
            <a:normAutofit/>
          </a:bodyPr>
          <a:lstStyle/>
          <a:p>
            <a:r>
              <a:rPr lang="en-US" dirty="0">
                <a:solidFill>
                  <a:srgbClr val="FFFFFF"/>
                </a:solidFill>
              </a:rPr>
              <a:t>L1 NDNF-Ins Control Activity in PN Dendrites</a:t>
            </a:r>
          </a:p>
        </p:txBody>
      </p:sp>
      <p:sp>
        <p:nvSpPr>
          <p:cNvPr id="3" name="Content Placeholder 2"/>
          <p:cNvSpPr>
            <a:spLocks noGrp="1"/>
          </p:cNvSpPr>
          <p:nvPr>
            <p:ph idx="1"/>
          </p:nvPr>
        </p:nvSpPr>
        <p:spPr>
          <a:xfrm>
            <a:off x="4699818" y="640082"/>
            <a:ext cx="6848715" cy="2484884"/>
          </a:xfrm>
        </p:spPr>
        <p:txBody>
          <a:bodyPr anchor="ctr">
            <a:normAutofit/>
          </a:bodyPr>
          <a:lstStyle/>
          <a:p>
            <a:r>
              <a:rPr lang="en-US" sz="2000" dirty="0"/>
              <a:t>Second function of L1 Ins may be to </a:t>
            </a:r>
            <a:r>
              <a:rPr lang="en-US" sz="2000" dirty="0" err="1"/>
              <a:t>vontrol</a:t>
            </a:r>
            <a:r>
              <a:rPr lang="en-US" sz="2000" dirty="0"/>
              <a:t> firing of dendritic spikes in distal PN </a:t>
            </a:r>
            <a:r>
              <a:rPr lang="en-US" sz="2000" dirty="0" err="1"/>
              <a:t>dendrties</a:t>
            </a:r>
            <a:endParaRPr lang="en-US" sz="2000" dirty="0"/>
          </a:p>
          <a:p>
            <a:pPr lvl="1"/>
            <a:r>
              <a:rPr lang="en-US" sz="2000" dirty="0" err="1"/>
              <a:t>Exculsive</a:t>
            </a:r>
            <a:r>
              <a:rPr lang="en-US" sz="2000" dirty="0"/>
              <a:t> sensitivity to GABA receptor activation </a:t>
            </a:r>
          </a:p>
          <a:p>
            <a:r>
              <a:rPr lang="en-US" sz="2000" dirty="0"/>
              <a:t>Used in vitro action potential bursts of increasing frequency</a:t>
            </a:r>
          </a:p>
          <a:p>
            <a:pPr lvl="1"/>
            <a:r>
              <a:rPr lang="en-US" sz="2000" dirty="0" err="1"/>
              <a:t>Elicted</a:t>
            </a:r>
            <a:r>
              <a:rPr lang="en-US" sz="2000" dirty="0"/>
              <a:t> dendritic spikes in adult auditory cortex</a:t>
            </a:r>
          </a:p>
          <a:p>
            <a:pPr lvl="1"/>
            <a:endParaRPr lang="en-US" sz="2000" dirty="0"/>
          </a:p>
          <a:p>
            <a:pPr lvl="1"/>
            <a:endParaRPr lang="en-US" sz="2000" dirty="0"/>
          </a:p>
          <a:p>
            <a:pPr lvl="1"/>
            <a:endParaRPr lang="en-US" sz="2000" dirty="0"/>
          </a:p>
          <a:p>
            <a:pPr lvl="1"/>
            <a:endParaRPr lang="en-US" sz="2000" dirty="0"/>
          </a:p>
          <a:p>
            <a:pPr lvl="1"/>
            <a:endParaRPr lang="en-US" sz="2000" dirty="0"/>
          </a:p>
        </p:txBody>
      </p:sp>
      <p:pic>
        <p:nvPicPr>
          <p:cNvPr id="4" name="Picture 3">
            <a:extLst>
              <a:ext uri="{FF2B5EF4-FFF2-40B4-BE49-F238E27FC236}">
                <a16:creationId xmlns:a16="http://schemas.microsoft.com/office/drawing/2014/main" xmlns="" id="{9151577F-BC62-47A8-8D37-AB7959417E4D}"/>
              </a:ext>
            </a:extLst>
          </p:cNvPr>
          <p:cNvPicPr>
            <a:picLocks noChangeAspect="1"/>
          </p:cNvPicPr>
          <p:nvPr/>
        </p:nvPicPr>
        <p:blipFill>
          <a:blip r:embed="rId2"/>
          <a:stretch>
            <a:fillRect/>
          </a:stretch>
        </p:blipFill>
        <p:spPr>
          <a:xfrm>
            <a:off x="4538683" y="2082280"/>
            <a:ext cx="6894236" cy="2316317"/>
          </a:xfrm>
          <a:prstGeom prst="rect">
            <a:avLst/>
          </a:prstGeom>
        </p:spPr>
      </p:pic>
    </p:spTree>
    <p:extLst>
      <p:ext uri="{BB962C8B-B14F-4D97-AF65-F5344CB8AC3E}">
        <p14:creationId xmlns:p14="http://schemas.microsoft.com/office/powerpoint/2010/main" val="2303992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11682353-75A8-4DD2-9623-6C99523D58B4}"/>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Contributions to Fear Learning</a:t>
            </a:r>
          </a:p>
        </p:txBody>
      </p:sp>
      <p:sp>
        <p:nvSpPr>
          <p:cNvPr id="3" name="Content Placeholder 2">
            <a:extLst>
              <a:ext uri="{FF2B5EF4-FFF2-40B4-BE49-F238E27FC236}">
                <a16:creationId xmlns:a16="http://schemas.microsoft.com/office/drawing/2014/main" xmlns="" id="{4D189E89-8D1E-4662-BF24-08630EE18240}"/>
              </a:ext>
            </a:extLst>
          </p:cNvPr>
          <p:cNvSpPr>
            <a:spLocks noGrp="1"/>
          </p:cNvSpPr>
          <p:nvPr>
            <p:ph idx="1"/>
          </p:nvPr>
        </p:nvSpPr>
        <p:spPr>
          <a:xfrm>
            <a:off x="1179226" y="3092970"/>
            <a:ext cx="9833548" cy="2693976"/>
          </a:xfrm>
        </p:spPr>
        <p:txBody>
          <a:bodyPr>
            <a:normAutofit/>
          </a:bodyPr>
          <a:lstStyle/>
          <a:p>
            <a:r>
              <a:rPr lang="en-US" sz="2000">
                <a:solidFill>
                  <a:srgbClr val="000000"/>
                </a:solidFill>
              </a:rPr>
              <a:t>1-induction of auditory fear learning</a:t>
            </a:r>
          </a:p>
          <a:p>
            <a:pPr lvl="1"/>
            <a:r>
              <a:rPr lang="en-US" sz="2000">
                <a:solidFill>
                  <a:srgbClr val="000000"/>
                </a:solidFill>
              </a:rPr>
              <a:t>Projections from Auditory cortex to amagdyla</a:t>
            </a:r>
          </a:p>
          <a:p>
            <a:r>
              <a:rPr lang="en-US" sz="2000">
                <a:solidFill>
                  <a:srgbClr val="000000"/>
                </a:solidFill>
              </a:rPr>
              <a:t>2- Fear Conditioning enhances response to conditioned tone</a:t>
            </a:r>
          </a:p>
          <a:p>
            <a:pPr lvl="1"/>
            <a:r>
              <a:rPr lang="en-US" sz="2000">
                <a:solidFill>
                  <a:srgbClr val="000000"/>
                </a:solidFill>
              </a:rPr>
              <a:t>Neurons in auditory cortex show enhanced response to conditioned tones immediately after fear conditioning</a:t>
            </a:r>
          </a:p>
          <a:p>
            <a:pPr lvl="1"/>
            <a:endParaRPr lang="en-US" sz="2000">
              <a:solidFill>
                <a:srgbClr val="000000"/>
              </a:solidFill>
            </a:endParaRPr>
          </a:p>
          <a:p>
            <a:pPr lvl="1"/>
            <a:r>
              <a:rPr lang="en-US" sz="2000">
                <a:solidFill>
                  <a:srgbClr val="000000"/>
                </a:solidFill>
              </a:rPr>
              <a:t>1+2=  Cortical Plasticity that contributes to fear learning</a:t>
            </a:r>
          </a:p>
          <a:p>
            <a:pPr lvl="1"/>
            <a:endParaRPr lang="en-US" sz="2000">
              <a:solidFill>
                <a:srgbClr val="000000"/>
              </a:solidFill>
            </a:endParaRPr>
          </a:p>
        </p:txBody>
      </p:sp>
    </p:spTree>
    <p:extLst>
      <p:ext uri="{BB962C8B-B14F-4D97-AF65-F5344CB8AC3E}">
        <p14:creationId xmlns:p14="http://schemas.microsoft.com/office/powerpoint/2010/main" val="9671927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E02F3C71-C981-4614-98EA-D6C494F809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1516" y="640263"/>
            <a:ext cx="6204984" cy="1344975"/>
          </a:xfrm>
        </p:spPr>
        <p:txBody>
          <a:bodyPr>
            <a:normAutofit/>
          </a:bodyPr>
          <a:lstStyle/>
          <a:p>
            <a:r>
              <a:rPr lang="en-US" sz="4000"/>
              <a:t>L1 NDNF-Ins Control Activity in PN Dendrites</a:t>
            </a:r>
          </a:p>
        </p:txBody>
      </p:sp>
      <p:sp>
        <p:nvSpPr>
          <p:cNvPr id="3" name="Content Placeholder 2"/>
          <p:cNvSpPr>
            <a:spLocks noGrp="1"/>
          </p:cNvSpPr>
          <p:nvPr>
            <p:ph idx="1"/>
          </p:nvPr>
        </p:nvSpPr>
        <p:spPr>
          <a:xfrm>
            <a:off x="821515" y="2121762"/>
            <a:ext cx="6204984" cy="3626917"/>
          </a:xfrm>
        </p:spPr>
        <p:txBody>
          <a:bodyPr>
            <a:normAutofit/>
          </a:bodyPr>
          <a:lstStyle/>
          <a:p>
            <a:r>
              <a:rPr lang="en-US" sz="2200" dirty="0"/>
              <a:t>Afterdepolarization(ADP) of the burst increased in a highly linear fashion (c)</a:t>
            </a:r>
          </a:p>
          <a:p>
            <a:pPr lvl="1"/>
            <a:r>
              <a:rPr lang="en-US" sz="2200" dirty="0"/>
              <a:t>With stimulation frequency </a:t>
            </a:r>
          </a:p>
          <a:p>
            <a:pPr lvl="1"/>
            <a:r>
              <a:rPr lang="en-US" sz="2200" dirty="0"/>
              <a:t>Indicates critical frequency beyond the dendritic spike elicitation</a:t>
            </a:r>
          </a:p>
          <a:p>
            <a:r>
              <a:rPr lang="en-US" sz="2200" dirty="0"/>
              <a:t>Preceding </a:t>
            </a:r>
            <a:r>
              <a:rPr lang="en-US" sz="2200" dirty="0" err="1"/>
              <a:t>optogentic</a:t>
            </a:r>
            <a:r>
              <a:rPr lang="en-US" sz="2200" dirty="0"/>
              <a:t> activation of L1-NDNF (d)</a:t>
            </a:r>
          </a:p>
          <a:p>
            <a:pPr lvl="1"/>
            <a:r>
              <a:rPr lang="en-US" sz="2200" dirty="0"/>
              <a:t>Strongly reduced ADP </a:t>
            </a:r>
            <a:r>
              <a:rPr lang="en-US" sz="2200" dirty="0" err="1"/>
              <a:t>supracritical</a:t>
            </a:r>
            <a:r>
              <a:rPr lang="en-US" sz="2200" dirty="0"/>
              <a:t> frequencies</a:t>
            </a:r>
          </a:p>
          <a:p>
            <a:pPr lvl="1"/>
            <a:r>
              <a:rPr lang="en-US" sz="2200" dirty="0"/>
              <a:t>Left ADP at subcritical frequencies unaffected </a:t>
            </a:r>
          </a:p>
          <a:p>
            <a:pPr lvl="1"/>
            <a:r>
              <a:rPr lang="en-US" sz="2200" dirty="0"/>
              <a:t>Control of </a:t>
            </a:r>
            <a:r>
              <a:rPr lang="en-US" sz="2200" dirty="0" err="1"/>
              <a:t>dital</a:t>
            </a:r>
            <a:r>
              <a:rPr lang="en-US" sz="2200" dirty="0"/>
              <a:t> dendritic electrogenesis in L1 by NDNF-INs</a:t>
            </a:r>
          </a:p>
        </p:txBody>
      </p:sp>
      <p:pic>
        <p:nvPicPr>
          <p:cNvPr id="5" name="Picture 4">
            <a:extLst>
              <a:ext uri="{FF2B5EF4-FFF2-40B4-BE49-F238E27FC236}">
                <a16:creationId xmlns:a16="http://schemas.microsoft.com/office/drawing/2014/main" xmlns="" id="{18AC666D-30B6-4446-B624-6216C6599415}"/>
              </a:ext>
            </a:extLst>
          </p:cNvPr>
          <p:cNvPicPr>
            <a:picLocks noChangeAspect="1"/>
          </p:cNvPicPr>
          <p:nvPr/>
        </p:nvPicPr>
        <p:blipFill>
          <a:blip r:embed="rId2"/>
          <a:stretch>
            <a:fillRect/>
          </a:stretch>
        </p:blipFill>
        <p:spPr>
          <a:xfrm>
            <a:off x="7931628" y="3931919"/>
            <a:ext cx="3923489" cy="2286000"/>
          </a:xfrm>
          <a:prstGeom prst="rect">
            <a:avLst/>
          </a:prstGeom>
        </p:spPr>
      </p:pic>
      <p:pic>
        <p:nvPicPr>
          <p:cNvPr id="4" name="Picture 3">
            <a:extLst>
              <a:ext uri="{FF2B5EF4-FFF2-40B4-BE49-F238E27FC236}">
                <a16:creationId xmlns:a16="http://schemas.microsoft.com/office/drawing/2014/main" xmlns="" id="{7A55A731-AF4A-4055-8324-D62A960FE617}"/>
              </a:ext>
            </a:extLst>
          </p:cNvPr>
          <p:cNvPicPr>
            <a:picLocks noChangeAspect="1"/>
          </p:cNvPicPr>
          <p:nvPr/>
        </p:nvPicPr>
        <p:blipFill>
          <a:blip r:embed="rId3"/>
          <a:stretch>
            <a:fillRect/>
          </a:stretch>
        </p:blipFill>
        <p:spPr>
          <a:xfrm>
            <a:off x="8168108" y="427265"/>
            <a:ext cx="3365294" cy="3388994"/>
          </a:xfrm>
          <a:prstGeom prst="rect">
            <a:avLst/>
          </a:prstGeom>
        </p:spPr>
      </p:pic>
    </p:spTree>
    <p:extLst>
      <p:ext uri="{BB962C8B-B14F-4D97-AF65-F5344CB8AC3E}">
        <p14:creationId xmlns:p14="http://schemas.microsoft.com/office/powerpoint/2010/main" val="28347910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4105" y="802955"/>
            <a:ext cx="4977976" cy="1454051"/>
          </a:xfrm>
        </p:spPr>
        <p:txBody>
          <a:bodyPr>
            <a:normAutofit/>
          </a:bodyPr>
          <a:lstStyle/>
          <a:p>
            <a:r>
              <a:rPr lang="en-US" sz="3700">
                <a:solidFill>
                  <a:srgbClr val="000000"/>
                </a:solidFill>
              </a:rPr>
              <a:t>L1 NDNF-INs control over Sensory Response</a:t>
            </a:r>
          </a:p>
        </p:txBody>
      </p:sp>
      <p:sp>
        <p:nvSpPr>
          <p:cNvPr id="13" name="Freeform 62">
            <a:extLst>
              <a:ext uri="{FF2B5EF4-FFF2-40B4-BE49-F238E27FC236}">
                <a16:creationId xmlns:a16="http://schemas.microsoft.com/office/drawing/2014/main" xmlns=""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xmlns="" id="{51183220-4013-43F5-AF10-7F26019E0C81}"/>
              </a:ext>
            </a:extLst>
          </p:cNvPr>
          <p:cNvPicPr>
            <a:picLocks noChangeAspect="1"/>
          </p:cNvPicPr>
          <p:nvPr/>
        </p:nvPicPr>
        <p:blipFill>
          <a:blip r:embed="rId3"/>
          <a:stretch>
            <a:fillRect/>
          </a:stretch>
        </p:blipFill>
        <p:spPr>
          <a:xfrm>
            <a:off x="429349" y="1664090"/>
            <a:ext cx="3661831" cy="3550019"/>
          </a:xfrm>
          <a:prstGeom prst="rect">
            <a:avLst/>
          </a:prstGeom>
        </p:spPr>
      </p:pic>
      <p:sp>
        <p:nvSpPr>
          <p:cNvPr id="3" name="Content Placeholder 2"/>
          <p:cNvSpPr>
            <a:spLocks noGrp="1"/>
          </p:cNvSpPr>
          <p:nvPr>
            <p:ph idx="1"/>
          </p:nvPr>
        </p:nvSpPr>
        <p:spPr>
          <a:xfrm>
            <a:off x="6090574" y="2421682"/>
            <a:ext cx="4977578" cy="3639289"/>
          </a:xfrm>
        </p:spPr>
        <p:txBody>
          <a:bodyPr anchor="ctr">
            <a:normAutofit/>
          </a:bodyPr>
          <a:lstStyle/>
          <a:p>
            <a:r>
              <a:rPr lang="en-US" sz="2000" dirty="0">
                <a:solidFill>
                  <a:srgbClr val="000000"/>
                </a:solidFill>
              </a:rPr>
              <a:t>Do L1 NDNF-INs have control over sensory response in distal PN dendrites?</a:t>
            </a:r>
          </a:p>
          <a:p>
            <a:pPr lvl="1"/>
            <a:r>
              <a:rPr lang="en-US" sz="2000" dirty="0">
                <a:solidFill>
                  <a:srgbClr val="000000"/>
                </a:solidFill>
              </a:rPr>
              <a:t>In an awake animal?</a:t>
            </a:r>
          </a:p>
          <a:p>
            <a:r>
              <a:rPr lang="en-US" sz="2000" dirty="0">
                <a:solidFill>
                  <a:srgbClr val="000000"/>
                </a:solidFill>
              </a:rPr>
              <a:t>Used in-vivo 2-photon imaging (e)</a:t>
            </a:r>
          </a:p>
          <a:p>
            <a:r>
              <a:rPr lang="en-US" sz="2000" dirty="0">
                <a:solidFill>
                  <a:srgbClr val="000000"/>
                </a:solidFill>
              </a:rPr>
              <a:t>Used dendritic calcium imaging with </a:t>
            </a:r>
            <a:r>
              <a:rPr lang="en-US" sz="2000" dirty="0" err="1">
                <a:solidFill>
                  <a:srgbClr val="000000"/>
                </a:solidFill>
              </a:rPr>
              <a:t>optogentic</a:t>
            </a:r>
            <a:r>
              <a:rPr lang="en-US" sz="2000" dirty="0">
                <a:solidFill>
                  <a:srgbClr val="000000"/>
                </a:solidFill>
              </a:rPr>
              <a:t> control over NDNF-Ins</a:t>
            </a:r>
          </a:p>
          <a:p>
            <a:pPr lvl="1"/>
            <a:r>
              <a:rPr lang="en-US" sz="2000" dirty="0">
                <a:solidFill>
                  <a:srgbClr val="000000"/>
                </a:solidFill>
              </a:rPr>
              <a:t>To obtain sparse labeling of PNs</a:t>
            </a:r>
          </a:p>
        </p:txBody>
      </p:sp>
    </p:spTree>
    <p:extLst>
      <p:ext uri="{BB962C8B-B14F-4D97-AF65-F5344CB8AC3E}">
        <p14:creationId xmlns:p14="http://schemas.microsoft.com/office/powerpoint/2010/main" val="41440779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4105" y="802955"/>
            <a:ext cx="4977976" cy="1454051"/>
          </a:xfrm>
        </p:spPr>
        <p:txBody>
          <a:bodyPr>
            <a:normAutofit/>
          </a:bodyPr>
          <a:lstStyle/>
          <a:p>
            <a:endParaRPr lang="en-US">
              <a:solidFill>
                <a:srgbClr val="000000"/>
              </a:solidFill>
            </a:endParaRPr>
          </a:p>
        </p:txBody>
      </p:sp>
      <p:sp>
        <p:nvSpPr>
          <p:cNvPr id="14" name="Freeform 62">
            <a:extLst>
              <a:ext uri="{FF2B5EF4-FFF2-40B4-BE49-F238E27FC236}">
                <a16:creationId xmlns:a16="http://schemas.microsoft.com/office/drawing/2014/main" xmlns=""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Rat">
            <a:extLst>
              <a:ext uri="{FF2B5EF4-FFF2-40B4-BE49-F238E27FC236}">
                <a16:creationId xmlns:a16="http://schemas.microsoft.com/office/drawing/2014/main" xmlns="" id="{E5C7D059-BE8A-4D5D-A1A4-3747F7E24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50254" y="1629089"/>
            <a:ext cx="3620021" cy="3620021"/>
          </a:xfrm>
          <a:prstGeom prst="rect">
            <a:avLst/>
          </a:prstGeom>
        </p:spPr>
      </p:pic>
      <p:sp>
        <p:nvSpPr>
          <p:cNvPr id="3" name="Content Placeholder 2"/>
          <p:cNvSpPr>
            <a:spLocks noGrp="1"/>
          </p:cNvSpPr>
          <p:nvPr>
            <p:ph idx="1"/>
          </p:nvPr>
        </p:nvSpPr>
        <p:spPr>
          <a:xfrm>
            <a:off x="6090574" y="2421682"/>
            <a:ext cx="4977578" cy="3639289"/>
          </a:xfrm>
        </p:spPr>
        <p:txBody>
          <a:bodyPr anchor="ctr">
            <a:normAutofit/>
          </a:bodyPr>
          <a:lstStyle/>
          <a:p>
            <a:r>
              <a:rPr lang="en-US" sz="1700">
                <a:solidFill>
                  <a:srgbClr val="000000"/>
                </a:solidFill>
              </a:rPr>
              <a:t>Injected retrograde vector carrying Cre recombinase into subcortical targets of auditory cortex in Ndnf-Ires-FlpO mice </a:t>
            </a:r>
          </a:p>
          <a:p>
            <a:pPr lvl="1"/>
            <a:r>
              <a:rPr lang="en-US" sz="1700">
                <a:solidFill>
                  <a:srgbClr val="000000"/>
                </a:solidFill>
              </a:rPr>
              <a:t>Allow selective expression of GCaMP6 (calcium indicator) and tdTomato (motion detection)</a:t>
            </a:r>
          </a:p>
          <a:p>
            <a:r>
              <a:rPr lang="en-US" sz="1700">
                <a:solidFill>
                  <a:srgbClr val="000000"/>
                </a:solidFill>
              </a:rPr>
              <a:t>Simultaneously, a Flp-dependent AAV was injected in the auditory cortex</a:t>
            </a:r>
          </a:p>
          <a:p>
            <a:pPr lvl="1"/>
            <a:r>
              <a:rPr lang="en-US" sz="1700">
                <a:solidFill>
                  <a:srgbClr val="000000"/>
                </a:solidFill>
              </a:rPr>
              <a:t>Enable expression at optogenetic activator (Chrimson)</a:t>
            </a:r>
          </a:p>
          <a:p>
            <a:pPr lvl="1"/>
            <a:r>
              <a:rPr lang="en-US" sz="1700">
                <a:solidFill>
                  <a:srgbClr val="000000"/>
                </a:solidFill>
              </a:rPr>
              <a:t>Ideal due to use in combination with 2-photon imaging and red shifted excitation spectrum </a:t>
            </a:r>
          </a:p>
        </p:txBody>
      </p:sp>
    </p:spTree>
    <p:extLst>
      <p:ext uri="{BB962C8B-B14F-4D97-AF65-F5344CB8AC3E}">
        <p14:creationId xmlns:p14="http://schemas.microsoft.com/office/powerpoint/2010/main" val="41618105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99899462-FC16-43B0-966B-FCA2634507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347F444-A4D3-4CA8-8F5E-DF7A395FA3FF}"/>
              </a:ext>
            </a:extLst>
          </p:cNvPr>
          <p:cNvSpPr>
            <a:spLocks noGrp="1"/>
          </p:cNvSpPr>
          <p:nvPr>
            <p:ph type="title"/>
          </p:nvPr>
        </p:nvSpPr>
        <p:spPr>
          <a:xfrm>
            <a:off x="5297762" y="1053711"/>
            <a:ext cx="5638994" cy="1424446"/>
          </a:xfrm>
        </p:spPr>
        <p:txBody>
          <a:bodyPr>
            <a:normAutofit/>
          </a:bodyPr>
          <a:lstStyle/>
          <a:p>
            <a:r>
              <a:rPr lang="en-US">
                <a:solidFill>
                  <a:srgbClr val="FFFFFF"/>
                </a:solidFill>
              </a:rPr>
              <a:t>Validation of Methods</a:t>
            </a:r>
          </a:p>
        </p:txBody>
      </p:sp>
      <p:pic>
        <p:nvPicPr>
          <p:cNvPr id="5" name="Picture 4">
            <a:extLst>
              <a:ext uri="{FF2B5EF4-FFF2-40B4-BE49-F238E27FC236}">
                <a16:creationId xmlns:a16="http://schemas.microsoft.com/office/drawing/2014/main" xmlns="" id="{74F276D5-E250-4E8F-A30E-0DF2DED5031F}"/>
              </a:ext>
            </a:extLst>
          </p:cNvPr>
          <p:cNvPicPr>
            <a:picLocks noChangeAspect="1"/>
          </p:cNvPicPr>
          <p:nvPr/>
        </p:nvPicPr>
        <p:blipFill>
          <a:blip r:embed="rId2"/>
          <a:stretch>
            <a:fillRect/>
          </a:stretch>
        </p:blipFill>
        <p:spPr>
          <a:xfrm>
            <a:off x="730963" y="3696624"/>
            <a:ext cx="2830044" cy="2789902"/>
          </a:xfrm>
          <a:prstGeom prst="rect">
            <a:avLst/>
          </a:prstGeom>
        </p:spPr>
      </p:pic>
      <p:cxnSp>
        <p:nvCxnSpPr>
          <p:cNvPr id="12" name="Straight Connector 11">
            <a:extLst>
              <a:ext uri="{FF2B5EF4-FFF2-40B4-BE49-F238E27FC236}">
                <a16:creationId xmlns:a16="http://schemas.microsoft.com/office/drawing/2014/main" xmlns="" id="{AAFEA932-2DF1-410C-A00A-7A1E7DBF751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07952FDB-AD72-44E9-8F6E-3CFE82F86CC7}"/>
              </a:ext>
            </a:extLst>
          </p:cNvPr>
          <p:cNvPicPr>
            <a:picLocks noChangeAspect="1"/>
          </p:cNvPicPr>
          <p:nvPr/>
        </p:nvPicPr>
        <p:blipFill>
          <a:blip r:embed="rId3"/>
          <a:stretch>
            <a:fillRect/>
          </a:stretch>
        </p:blipFill>
        <p:spPr>
          <a:xfrm>
            <a:off x="564715" y="371474"/>
            <a:ext cx="3337920" cy="2788920"/>
          </a:xfrm>
          <a:prstGeom prst="rect">
            <a:avLst/>
          </a:prstGeom>
        </p:spPr>
      </p:pic>
      <p:sp>
        <p:nvSpPr>
          <p:cNvPr id="3" name="Content Placeholder 2">
            <a:extLst>
              <a:ext uri="{FF2B5EF4-FFF2-40B4-BE49-F238E27FC236}">
                <a16:creationId xmlns:a16="http://schemas.microsoft.com/office/drawing/2014/main" xmlns="" id="{05A6C1FF-8C34-4079-A7C1-6D3F09860796}"/>
              </a:ext>
            </a:extLst>
          </p:cNvPr>
          <p:cNvSpPr>
            <a:spLocks noGrp="1"/>
          </p:cNvSpPr>
          <p:nvPr>
            <p:ph idx="1"/>
          </p:nvPr>
        </p:nvSpPr>
        <p:spPr>
          <a:xfrm>
            <a:off x="5297762" y="2799889"/>
            <a:ext cx="5747187" cy="2987543"/>
          </a:xfrm>
        </p:spPr>
        <p:txBody>
          <a:bodyPr anchor="t">
            <a:normAutofit/>
          </a:bodyPr>
          <a:lstStyle/>
          <a:p>
            <a:r>
              <a:rPr lang="en-US" sz="2400">
                <a:solidFill>
                  <a:srgbClr val="FFFFFF"/>
                </a:solidFill>
              </a:rPr>
              <a:t>Expressed both GCaMP6 and Chrimson in NDNF-Ins (f)</a:t>
            </a:r>
          </a:p>
          <a:p>
            <a:pPr lvl="1"/>
            <a:r>
              <a:rPr lang="en-US">
                <a:solidFill>
                  <a:srgbClr val="FFFFFF"/>
                </a:solidFill>
              </a:rPr>
              <a:t>Triggered large calcium transients in Chrimson expressing NDNF-Ins</a:t>
            </a:r>
          </a:p>
          <a:p>
            <a:pPr lvl="1"/>
            <a:r>
              <a:rPr lang="en-US">
                <a:solidFill>
                  <a:srgbClr val="FFFFFF"/>
                </a:solidFill>
              </a:rPr>
              <a:t>No detectable response in NDNF-Ins expressing only GCaMP6</a:t>
            </a:r>
          </a:p>
          <a:p>
            <a:pPr lvl="1"/>
            <a:r>
              <a:rPr lang="en-US">
                <a:solidFill>
                  <a:srgbClr val="FFFFFF"/>
                </a:solidFill>
              </a:rPr>
              <a:t>Indicates successful optogentic stimulation (g)</a:t>
            </a:r>
          </a:p>
        </p:txBody>
      </p:sp>
    </p:spTree>
    <p:extLst>
      <p:ext uri="{BB962C8B-B14F-4D97-AF65-F5344CB8AC3E}">
        <p14:creationId xmlns:p14="http://schemas.microsoft.com/office/powerpoint/2010/main" val="27827676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56CA4EC-9AEF-4BC6-97D1-3102E7384EA2}"/>
              </a:ext>
            </a:extLst>
          </p:cNvPr>
          <p:cNvSpPr>
            <a:spLocks noGrp="1"/>
          </p:cNvSpPr>
          <p:nvPr>
            <p:ph type="title"/>
          </p:nvPr>
        </p:nvSpPr>
        <p:spPr>
          <a:xfrm>
            <a:off x="6094105" y="802955"/>
            <a:ext cx="4977976" cy="1454051"/>
          </a:xfrm>
        </p:spPr>
        <p:txBody>
          <a:bodyPr>
            <a:normAutofit/>
          </a:bodyPr>
          <a:lstStyle/>
          <a:p>
            <a:r>
              <a:rPr lang="en-US">
                <a:solidFill>
                  <a:srgbClr val="000000"/>
                </a:solidFill>
              </a:rPr>
              <a:t>Activity of PN Dendrites in L1</a:t>
            </a:r>
          </a:p>
        </p:txBody>
      </p:sp>
      <p:sp>
        <p:nvSpPr>
          <p:cNvPr id="13" name="Freeform 62">
            <a:extLst>
              <a:ext uri="{FF2B5EF4-FFF2-40B4-BE49-F238E27FC236}">
                <a16:creationId xmlns:a16="http://schemas.microsoft.com/office/drawing/2014/main" xmlns=""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xmlns="" id="{E8345999-ABD0-4845-9BEE-BFC999CBB665}"/>
              </a:ext>
            </a:extLst>
          </p:cNvPr>
          <p:cNvPicPr>
            <a:picLocks noChangeAspect="1"/>
          </p:cNvPicPr>
          <p:nvPr/>
        </p:nvPicPr>
        <p:blipFill>
          <a:blip r:embed="rId3"/>
          <a:stretch>
            <a:fillRect/>
          </a:stretch>
        </p:blipFill>
        <p:spPr>
          <a:xfrm>
            <a:off x="429349" y="1774631"/>
            <a:ext cx="3661831" cy="3328937"/>
          </a:xfrm>
          <a:prstGeom prst="rect">
            <a:avLst/>
          </a:prstGeom>
        </p:spPr>
      </p:pic>
      <p:sp>
        <p:nvSpPr>
          <p:cNvPr id="3" name="Content Placeholder 2">
            <a:extLst>
              <a:ext uri="{FF2B5EF4-FFF2-40B4-BE49-F238E27FC236}">
                <a16:creationId xmlns:a16="http://schemas.microsoft.com/office/drawing/2014/main" xmlns="" id="{B669E0C1-0AAF-4868-B9C4-C89B19135F52}"/>
              </a:ext>
            </a:extLst>
          </p:cNvPr>
          <p:cNvSpPr>
            <a:spLocks noGrp="1"/>
          </p:cNvSpPr>
          <p:nvPr>
            <p:ph idx="1"/>
          </p:nvPr>
        </p:nvSpPr>
        <p:spPr>
          <a:xfrm>
            <a:off x="6090574" y="2421682"/>
            <a:ext cx="4977578" cy="3639289"/>
          </a:xfrm>
        </p:spPr>
        <p:txBody>
          <a:bodyPr anchor="ctr">
            <a:normAutofit/>
          </a:bodyPr>
          <a:lstStyle/>
          <a:p>
            <a:r>
              <a:rPr lang="en-US" sz="2000" dirty="0">
                <a:solidFill>
                  <a:srgbClr val="000000"/>
                </a:solidFill>
              </a:rPr>
              <a:t>Imaged activity of dendrites in L1 (130 dendrites in 3 mice-H)</a:t>
            </a:r>
          </a:p>
          <a:p>
            <a:r>
              <a:rPr lang="en-US" sz="2000" dirty="0">
                <a:solidFill>
                  <a:srgbClr val="000000"/>
                </a:solidFill>
              </a:rPr>
              <a:t>Sensory stimulation: 5 white noise bursts, 100 </a:t>
            </a:r>
            <a:r>
              <a:rPr lang="en-US" sz="2000" dirty="0" err="1">
                <a:solidFill>
                  <a:srgbClr val="000000"/>
                </a:solidFill>
              </a:rPr>
              <a:t>ms</a:t>
            </a:r>
            <a:r>
              <a:rPr lang="en-US" sz="2000" dirty="0">
                <a:solidFill>
                  <a:srgbClr val="000000"/>
                </a:solidFill>
              </a:rPr>
              <a:t> duration, 5Hz</a:t>
            </a:r>
          </a:p>
          <a:p>
            <a:pPr lvl="1"/>
            <a:r>
              <a:rPr lang="en-US" sz="2000" dirty="0">
                <a:solidFill>
                  <a:srgbClr val="000000"/>
                </a:solidFill>
              </a:rPr>
              <a:t>Significant responses 34/130 dendritic segments (I)</a:t>
            </a:r>
          </a:p>
          <a:p>
            <a:r>
              <a:rPr lang="en-US" sz="2000" dirty="0">
                <a:solidFill>
                  <a:srgbClr val="000000"/>
                </a:solidFill>
              </a:rPr>
              <a:t>Preceding </a:t>
            </a:r>
            <a:r>
              <a:rPr lang="en-US" sz="2000" dirty="0" err="1">
                <a:solidFill>
                  <a:srgbClr val="000000"/>
                </a:solidFill>
              </a:rPr>
              <a:t>optogentic</a:t>
            </a:r>
            <a:r>
              <a:rPr lang="en-US" sz="2000" dirty="0">
                <a:solidFill>
                  <a:srgbClr val="000000"/>
                </a:solidFill>
              </a:rPr>
              <a:t> stimulation activation of L1 NDNF-Ins there was a strongly reduced dendritic response (I)</a:t>
            </a:r>
          </a:p>
          <a:p>
            <a:pPr lvl="1"/>
            <a:r>
              <a:rPr lang="en-US" sz="2000" dirty="0">
                <a:solidFill>
                  <a:srgbClr val="000000"/>
                </a:solidFill>
              </a:rPr>
              <a:t>Similar results when taking in to consideration all dendrites</a:t>
            </a:r>
          </a:p>
          <a:p>
            <a:endParaRPr lang="en-US" sz="2000" dirty="0">
              <a:solidFill>
                <a:srgbClr val="000000"/>
              </a:solidFill>
            </a:endParaRPr>
          </a:p>
        </p:txBody>
      </p:sp>
    </p:spTree>
    <p:extLst>
      <p:ext uri="{BB962C8B-B14F-4D97-AF65-F5344CB8AC3E}">
        <p14:creationId xmlns:p14="http://schemas.microsoft.com/office/powerpoint/2010/main" val="26384526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3D37515-A0C2-430F-83F1-31B60AD00C10}"/>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Quick Review: Conclusions</a:t>
            </a:r>
          </a:p>
        </p:txBody>
      </p:sp>
      <p:cxnSp>
        <p:nvCxnSpPr>
          <p:cNvPr id="10" name="Straight Connector 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C748EFA7-142A-443E-8BAC-0B05DBD3A8CF}"/>
              </a:ext>
            </a:extLst>
          </p:cNvPr>
          <p:cNvSpPr>
            <a:spLocks noGrp="1"/>
          </p:cNvSpPr>
          <p:nvPr>
            <p:ph idx="1"/>
          </p:nvPr>
        </p:nvSpPr>
        <p:spPr>
          <a:xfrm>
            <a:off x="4976031" y="963877"/>
            <a:ext cx="6377769" cy="4930246"/>
          </a:xfrm>
        </p:spPr>
        <p:txBody>
          <a:bodyPr anchor="ctr">
            <a:normAutofit/>
          </a:bodyPr>
          <a:lstStyle/>
          <a:p>
            <a:r>
              <a:rPr lang="en-US" sz="2000"/>
              <a:t>Considering the observation that L1 NDNF-IN output synapses are enriched in L1, where there is direct contact with PN distal dendrites</a:t>
            </a:r>
          </a:p>
          <a:p>
            <a:pPr lvl="1"/>
            <a:r>
              <a:rPr lang="en-US" sz="2000"/>
              <a:t>In combination with previous slide data</a:t>
            </a:r>
          </a:p>
          <a:p>
            <a:pPr lvl="1"/>
            <a:r>
              <a:rPr lang="en-US" sz="2000"/>
              <a:t>Provides thought that there is direct control over dendritic activity by L1 NDNF-Ins in the intact animal</a:t>
            </a:r>
          </a:p>
          <a:p>
            <a:pPr lvl="1"/>
            <a:r>
              <a:rPr lang="en-US" sz="2000"/>
              <a:t>Cannot rule out contribution of somatic inhibition to account for this reduced dendritic activity</a:t>
            </a:r>
          </a:p>
          <a:p>
            <a:r>
              <a:rPr lang="en-US" sz="2000"/>
              <a:t>Suggests that inhibition from NDNF-Ins control firing of spikes in distal PN dendrites in L1</a:t>
            </a:r>
          </a:p>
          <a:p>
            <a:pPr lvl="1"/>
            <a:r>
              <a:rPr lang="en-US" sz="2000"/>
              <a:t>Inhibition lasted several seconds, consistent with L1 NDNF-IN inhibition in slice recordings </a:t>
            </a:r>
          </a:p>
          <a:p>
            <a:pPr lvl="1"/>
            <a:r>
              <a:rPr lang="en-US" sz="2000"/>
              <a:t>Larger responses were more strongly suppressed by NDNF-IN input</a:t>
            </a:r>
          </a:p>
        </p:txBody>
      </p:sp>
    </p:spTree>
    <p:extLst>
      <p:ext uri="{BB962C8B-B14F-4D97-AF65-F5344CB8AC3E}">
        <p14:creationId xmlns:p14="http://schemas.microsoft.com/office/powerpoint/2010/main" val="26465509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5F642D-0F15-4A53-A233-1A0981943D36}"/>
              </a:ext>
            </a:extLst>
          </p:cNvPr>
          <p:cNvSpPr>
            <a:spLocks noGrp="1"/>
          </p:cNvSpPr>
          <p:nvPr>
            <p:ph type="title"/>
          </p:nvPr>
        </p:nvSpPr>
        <p:spPr>
          <a:xfrm>
            <a:off x="838200" y="723578"/>
            <a:ext cx="4595071" cy="1645501"/>
          </a:xfrm>
        </p:spPr>
        <p:txBody>
          <a:bodyPr>
            <a:normAutofit/>
          </a:bodyPr>
          <a:lstStyle/>
          <a:p>
            <a:r>
              <a:rPr lang="en-US" sz="3700"/>
              <a:t>Sources of Synaptic Input to Auditory Cortex L1 NDNF-INs</a:t>
            </a:r>
          </a:p>
        </p:txBody>
      </p:sp>
      <p:sp>
        <p:nvSpPr>
          <p:cNvPr id="3" name="Content Placeholder 2">
            <a:extLst>
              <a:ext uri="{FF2B5EF4-FFF2-40B4-BE49-F238E27FC236}">
                <a16:creationId xmlns:a16="http://schemas.microsoft.com/office/drawing/2014/main" xmlns="" id="{066ADB64-C7EE-4880-ABAB-A856FEFDB967}"/>
              </a:ext>
            </a:extLst>
          </p:cNvPr>
          <p:cNvSpPr>
            <a:spLocks noGrp="1"/>
          </p:cNvSpPr>
          <p:nvPr>
            <p:ph idx="1"/>
          </p:nvPr>
        </p:nvSpPr>
        <p:spPr>
          <a:xfrm>
            <a:off x="838200" y="2548467"/>
            <a:ext cx="4595071" cy="3628495"/>
          </a:xfrm>
        </p:spPr>
        <p:txBody>
          <a:bodyPr>
            <a:normAutofit/>
          </a:bodyPr>
          <a:lstStyle/>
          <a:p>
            <a:r>
              <a:rPr lang="en-US" sz="2000" dirty="0"/>
              <a:t>What are the brain wide synaptic inputs do these cells?</a:t>
            </a:r>
          </a:p>
          <a:p>
            <a:r>
              <a:rPr lang="en-US" sz="2000" dirty="0"/>
              <a:t>Used monosynaptic restricted tracing: modified rabies viral vectors</a:t>
            </a:r>
          </a:p>
          <a:p>
            <a:pPr lvl="1"/>
            <a:r>
              <a:rPr lang="en-US" sz="2000" dirty="0"/>
              <a:t>Starter target cells targeted by AAV injection in Ndnf-Ires-CreERT2 were highly enriched in auditory cortex L1 (A, B)</a:t>
            </a:r>
          </a:p>
          <a:p>
            <a:pPr lvl="1"/>
            <a:r>
              <a:rPr lang="en-US" sz="2000" dirty="0"/>
              <a:t>Found in local auditory cortex and other brain areas (both </a:t>
            </a:r>
            <a:r>
              <a:rPr lang="en-US" sz="2000" dirty="0" err="1"/>
              <a:t>ipsi</a:t>
            </a:r>
            <a:r>
              <a:rPr lang="en-US" sz="2000" dirty="0"/>
              <a:t> and contralaterally) (c-h)</a:t>
            </a:r>
          </a:p>
        </p:txBody>
      </p:sp>
      <p:sp>
        <p:nvSpPr>
          <p:cNvPr id="11" name="Rectangle 10">
            <a:extLst>
              <a:ext uri="{FF2B5EF4-FFF2-40B4-BE49-F238E27FC236}">
                <a16:creationId xmlns:a16="http://schemas.microsoft.com/office/drawing/2014/main" xmlns="" id="{003713C1-2FB2-413B-BF91-3AE41726FB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90991" y="3474720"/>
            <a:ext cx="6100914"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xmlns="" id="{90795B4D-5022-4A7F-A01D-8D880B7CDB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99584" y="0"/>
            <a:ext cx="6192415"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AFD19018-DE7C-4796-ADF2-AD2EB0FC0D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95999"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0A14679B-5F36-4C3E-8B22-A8B6C1F68425}"/>
              </a:ext>
            </a:extLst>
          </p:cNvPr>
          <p:cNvPicPr>
            <a:picLocks noChangeAspect="1"/>
          </p:cNvPicPr>
          <p:nvPr/>
        </p:nvPicPr>
        <p:blipFill>
          <a:blip r:embed="rId2"/>
          <a:stretch>
            <a:fillRect/>
          </a:stretch>
        </p:blipFill>
        <p:spPr>
          <a:xfrm>
            <a:off x="6420908" y="378713"/>
            <a:ext cx="2364317" cy="2625856"/>
          </a:xfrm>
          <a:prstGeom prst="rect">
            <a:avLst/>
          </a:prstGeom>
        </p:spPr>
      </p:pic>
      <p:sp>
        <p:nvSpPr>
          <p:cNvPr id="17" name="Rectangle 16">
            <a:extLst>
              <a:ext uri="{FF2B5EF4-FFF2-40B4-BE49-F238E27FC236}">
                <a16:creationId xmlns:a16="http://schemas.microsoft.com/office/drawing/2014/main" xmlns="" id="{B1A0A2C2-4F85-44AF-8708-8DCA4B550C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89624"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xmlns="" id="{20C7CB24-8D3D-468F-A1C1-4CA8251C61F7}"/>
              </a:ext>
            </a:extLst>
          </p:cNvPr>
          <p:cNvPicPr>
            <a:picLocks noChangeAspect="1"/>
          </p:cNvPicPr>
          <p:nvPr/>
        </p:nvPicPr>
        <p:blipFill>
          <a:blip r:embed="rId3"/>
          <a:stretch>
            <a:fillRect/>
          </a:stretch>
        </p:blipFill>
        <p:spPr>
          <a:xfrm>
            <a:off x="9502775" y="413988"/>
            <a:ext cx="2364317" cy="2555306"/>
          </a:xfrm>
          <a:prstGeom prst="rect">
            <a:avLst/>
          </a:prstGeom>
        </p:spPr>
      </p:pic>
      <p:pic>
        <p:nvPicPr>
          <p:cNvPr id="6" name="Picture 5">
            <a:extLst>
              <a:ext uri="{FF2B5EF4-FFF2-40B4-BE49-F238E27FC236}">
                <a16:creationId xmlns:a16="http://schemas.microsoft.com/office/drawing/2014/main" xmlns="" id="{C48DFE8D-403B-448C-B481-FAF35751EFCE}"/>
              </a:ext>
            </a:extLst>
          </p:cNvPr>
          <p:cNvPicPr>
            <a:picLocks noChangeAspect="1"/>
          </p:cNvPicPr>
          <p:nvPr/>
        </p:nvPicPr>
        <p:blipFill>
          <a:blip r:embed="rId4"/>
          <a:stretch>
            <a:fillRect/>
          </a:stretch>
        </p:blipFill>
        <p:spPr>
          <a:xfrm>
            <a:off x="7952663" y="3796452"/>
            <a:ext cx="2382674" cy="2559898"/>
          </a:xfrm>
          <a:prstGeom prst="rect">
            <a:avLst/>
          </a:prstGeom>
        </p:spPr>
      </p:pic>
    </p:spTree>
    <p:extLst>
      <p:ext uri="{BB962C8B-B14F-4D97-AF65-F5344CB8AC3E}">
        <p14:creationId xmlns:p14="http://schemas.microsoft.com/office/powerpoint/2010/main" val="497044661"/>
      </p:ext>
    </p:extLst>
  </p:cSld>
  <p:clrMapOvr>
    <a:overrideClrMapping bg1="dk1" tx1="lt1" bg2="dk2" tx2="lt2" accent1="accent1" accent2="accent2" accent3="accent3" accent4="accent4" accent5="accent5" accent6="accent6" hlink="hlink" folHlink="folHlink"/>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E02F3C71-C981-4614-98EA-D6C494F809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AC476A7-E729-4D14-A97F-E595F3A5B5A5}"/>
              </a:ext>
            </a:extLst>
          </p:cNvPr>
          <p:cNvSpPr>
            <a:spLocks noGrp="1"/>
          </p:cNvSpPr>
          <p:nvPr>
            <p:ph type="title"/>
          </p:nvPr>
        </p:nvSpPr>
        <p:spPr>
          <a:xfrm>
            <a:off x="821516" y="640263"/>
            <a:ext cx="6204984" cy="1344975"/>
          </a:xfrm>
        </p:spPr>
        <p:txBody>
          <a:bodyPr>
            <a:normAutofit/>
          </a:bodyPr>
          <a:lstStyle/>
          <a:p>
            <a:endParaRPr lang="en-US" sz="4000"/>
          </a:p>
        </p:txBody>
      </p:sp>
      <p:sp>
        <p:nvSpPr>
          <p:cNvPr id="3" name="Content Placeholder 2">
            <a:extLst>
              <a:ext uri="{FF2B5EF4-FFF2-40B4-BE49-F238E27FC236}">
                <a16:creationId xmlns:a16="http://schemas.microsoft.com/office/drawing/2014/main" xmlns="" id="{868502D1-6A48-4BE3-A449-9D07EA277D6E}"/>
              </a:ext>
            </a:extLst>
          </p:cNvPr>
          <p:cNvSpPr>
            <a:spLocks noGrp="1"/>
          </p:cNvSpPr>
          <p:nvPr>
            <p:ph idx="1"/>
          </p:nvPr>
        </p:nvSpPr>
        <p:spPr>
          <a:xfrm>
            <a:off x="821515" y="2121762"/>
            <a:ext cx="6204984" cy="3626917"/>
          </a:xfrm>
        </p:spPr>
        <p:txBody>
          <a:bodyPr>
            <a:normAutofit/>
          </a:bodyPr>
          <a:lstStyle/>
          <a:p>
            <a:r>
              <a:rPr lang="en-US" sz="1500"/>
              <a:t>Range of cortical feedback projections from sensory areas </a:t>
            </a:r>
          </a:p>
          <a:p>
            <a:pPr lvl="1"/>
            <a:r>
              <a:rPr lang="en-US" sz="1500"/>
              <a:t>Sensory:Somatosensory, visual</a:t>
            </a:r>
          </a:p>
          <a:p>
            <a:pPr lvl="1"/>
            <a:r>
              <a:rPr lang="en-US" sz="1500"/>
              <a:t>Motor Areas: primary, secondary </a:t>
            </a:r>
          </a:p>
          <a:p>
            <a:pPr lvl="1"/>
            <a:r>
              <a:rPr lang="en-US" sz="1500"/>
              <a:t>Association Areas: retrosplenial, temporal assocaitaion</a:t>
            </a:r>
          </a:p>
          <a:p>
            <a:pPr lvl="1"/>
            <a:r>
              <a:rPr lang="en-US" sz="1500"/>
              <a:t>Frontal Areas: anterior cingulate, infralimbic</a:t>
            </a:r>
          </a:p>
          <a:p>
            <a:r>
              <a:rPr lang="en-US" sz="1500"/>
              <a:t>Thalamic nuclei supply input to auditory cortex L1 NDNF-Ins</a:t>
            </a:r>
          </a:p>
          <a:p>
            <a:pPr lvl="1"/>
            <a:r>
              <a:rPr lang="en-US" sz="1500"/>
              <a:t>Includes medial geniculate nucleus, dorsal thalamus</a:t>
            </a:r>
          </a:p>
          <a:p>
            <a:r>
              <a:rPr lang="en-US" sz="1500"/>
              <a:t>Larger Brain Areas are noted</a:t>
            </a:r>
          </a:p>
          <a:p>
            <a:pPr lvl="1"/>
            <a:r>
              <a:rPr lang="en-US" sz="1500"/>
              <a:t>Areas that contain cholingeric neurons </a:t>
            </a:r>
          </a:p>
          <a:p>
            <a:pPr lvl="2"/>
            <a:r>
              <a:rPr lang="en-US" sz="1500"/>
              <a:t>Globus pallidus externus, substansia innominate</a:t>
            </a:r>
          </a:p>
          <a:p>
            <a:pPr lvl="2"/>
            <a:r>
              <a:rPr lang="en-US" sz="1500"/>
              <a:t>Performed an antibody staining for choline acetyl transferase (ChAT) and found half of presynaptic neurons are cholingeric (I-K)</a:t>
            </a:r>
          </a:p>
        </p:txBody>
      </p:sp>
      <p:pic>
        <p:nvPicPr>
          <p:cNvPr id="4" name="Picture 3">
            <a:extLst>
              <a:ext uri="{FF2B5EF4-FFF2-40B4-BE49-F238E27FC236}">
                <a16:creationId xmlns:a16="http://schemas.microsoft.com/office/drawing/2014/main" xmlns="" id="{1F3CA439-6532-46D7-8550-80225B883D76}"/>
              </a:ext>
            </a:extLst>
          </p:cNvPr>
          <p:cNvPicPr>
            <a:picLocks noChangeAspect="1"/>
          </p:cNvPicPr>
          <p:nvPr/>
        </p:nvPicPr>
        <p:blipFill rotWithShape="1">
          <a:blip r:embed="rId2">
            <a:extLst/>
          </a:blip>
          <a:srcRect l="3829" r="2855" b="-5"/>
          <a:stretch/>
        </p:blipFill>
        <p:spPr>
          <a:xfrm>
            <a:off x="7857206" y="306909"/>
            <a:ext cx="3987099" cy="2286000"/>
          </a:xfrm>
          <a:prstGeom prst="rect">
            <a:avLst/>
          </a:prstGeom>
        </p:spPr>
      </p:pic>
      <p:pic>
        <p:nvPicPr>
          <p:cNvPr id="5" name="Picture 4">
            <a:extLst>
              <a:ext uri="{FF2B5EF4-FFF2-40B4-BE49-F238E27FC236}">
                <a16:creationId xmlns:a16="http://schemas.microsoft.com/office/drawing/2014/main" xmlns="" id="{96519E88-F376-42C1-9534-67F85F7CA9C9}"/>
              </a:ext>
            </a:extLst>
          </p:cNvPr>
          <p:cNvPicPr>
            <a:picLocks noChangeAspect="1"/>
          </p:cNvPicPr>
          <p:nvPr/>
        </p:nvPicPr>
        <p:blipFill rotWithShape="1">
          <a:blip r:embed="rId3">
            <a:extLst/>
          </a:blip>
          <a:srcRect t="43035" r="-2" b="-2"/>
          <a:stretch/>
        </p:blipFill>
        <p:spPr>
          <a:xfrm>
            <a:off x="7829551" y="2928738"/>
            <a:ext cx="4042410" cy="3189368"/>
          </a:xfrm>
          <a:prstGeom prst="rect">
            <a:avLst/>
          </a:prstGeom>
        </p:spPr>
      </p:pic>
    </p:spTree>
    <p:extLst>
      <p:ext uri="{BB962C8B-B14F-4D97-AF65-F5344CB8AC3E}">
        <p14:creationId xmlns:p14="http://schemas.microsoft.com/office/powerpoint/2010/main" val="13987344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897B6D3-5D69-471D-BEC2-2EB6216AF506}"/>
              </a:ext>
            </a:extLst>
          </p:cNvPr>
          <p:cNvSpPr>
            <a:spLocks noGrp="1"/>
          </p:cNvSpPr>
          <p:nvPr>
            <p:ph idx="1"/>
          </p:nvPr>
        </p:nvSpPr>
        <p:spPr>
          <a:xfrm>
            <a:off x="511154" y="620110"/>
            <a:ext cx="5565390" cy="5034828"/>
          </a:xfrm>
        </p:spPr>
        <p:txBody>
          <a:bodyPr anchor="t">
            <a:normAutofit lnSpcReduction="10000"/>
          </a:bodyPr>
          <a:lstStyle/>
          <a:p>
            <a:r>
              <a:rPr lang="en-US" sz="1800" dirty="0"/>
              <a:t>Performed anterograde, physiological validation on strongest cortical input from outside of auditory cortex and strongest thalamic afferent connection</a:t>
            </a:r>
          </a:p>
          <a:p>
            <a:pPr lvl="1"/>
            <a:r>
              <a:rPr lang="en-US" sz="1800" dirty="0"/>
              <a:t>To ensure monosynaptic connection of rabies vector</a:t>
            </a:r>
          </a:p>
          <a:p>
            <a:pPr lvl="1"/>
            <a:r>
              <a:rPr lang="en-US" sz="1800" dirty="0"/>
              <a:t>Used somatosensory cortex and medial geniculate body</a:t>
            </a:r>
          </a:p>
          <a:p>
            <a:pPr lvl="1"/>
            <a:r>
              <a:rPr lang="en-US" sz="1800" dirty="0"/>
              <a:t>In vitro recording showed monosynaptic connections in both (m)</a:t>
            </a:r>
          </a:p>
          <a:p>
            <a:pPr lvl="2"/>
            <a:r>
              <a:rPr lang="en-US" sz="1800" dirty="0"/>
              <a:t>Shows connection but postsynaptic current an vary based on experimental factors</a:t>
            </a:r>
          </a:p>
          <a:p>
            <a:pPr lvl="3"/>
            <a:r>
              <a:rPr lang="en-US" dirty="0"/>
              <a:t>Not likely true strength of connection measured </a:t>
            </a:r>
          </a:p>
          <a:p>
            <a:r>
              <a:rPr lang="en-US" sz="1800" dirty="0"/>
              <a:t>Overall, shows L1 NDNF-Ins receive input from larger range of brain area</a:t>
            </a:r>
          </a:p>
          <a:p>
            <a:pPr lvl="1"/>
            <a:r>
              <a:rPr lang="en-US" sz="1800" dirty="0"/>
              <a:t>Encode contextual, top-down information</a:t>
            </a:r>
          </a:p>
          <a:p>
            <a:pPr lvl="1"/>
            <a:r>
              <a:rPr lang="en-US" sz="1800" dirty="0"/>
              <a:t>Suggest that activity of L1 NDNF-Ins may be controlled by internally generated signals, such as the ones that occur during memory expression</a:t>
            </a:r>
          </a:p>
        </p:txBody>
      </p:sp>
      <p:sp>
        <p:nvSpPr>
          <p:cNvPr id="9" name="Freeform: Shape 8">
            <a:extLst>
              <a:ext uri="{FF2B5EF4-FFF2-40B4-BE49-F238E27FC236}">
                <a16:creationId xmlns:a16="http://schemas.microsoft.com/office/drawing/2014/main" xmlns=""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xmlns="" id="{52AC6D7F-F068-4E11-BB06-F601D89BB9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BEA7FF5A-B133-472F-B1D5-87DC08AB40F2}"/>
              </a:ext>
            </a:extLst>
          </p:cNvPr>
          <p:cNvPicPr>
            <a:picLocks noChangeAspect="1"/>
          </p:cNvPicPr>
          <p:nvPr/>
        </p:nvPicPr>
        <p:blipFill>
          <a:blip r:embed="rId2"/>
          <a:stretch>
            <a:fillRect/>
          </a:stretch>
        </p:blipFill>
        <p:spPr>
          <a:xfrm>
            <a:off x="7884057" y="1693178"/>
            <a:ext cx="3796790" cy="1696438"/>
          </a:xfrm>
          <a:prstGeom prst="rect">
            <a:avLst/>
          </a:prstGeom>
        </p:spPr>
      </p:pic>
    </p:spTree>
    <p:extLst>
      <p:ext uri="{BB962C8B-B14F-4D97-AF65-F5344CB8AC3E}">
        <p14:creationId xmlns:p14="http://schemas.microsoft.com/office/powerpoint/2010/main" val="3831070009"/>
      </p:ext>
    </p:extLst>
  </p:cSld>
  <p:clrMapOvr>
    <a:overrideClrMapping bg1="dk1" tx1="lt1" bg2="dk2" tx2="lt2" accent1="accent1" accent2="accent2" accent3="accent3" accent4="accent4" accent5="accent5" accent6="accent6" hlink="hlink" folHlink="folHlink"/>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AB78A5-5F0E-4267-8476-44C06B1F08A5}"/>
              </a:ext>
            </a:extLst>
          </p:cNvPr>
          <p:cNvSpPr>
            <a:spLocks noGrp="1"/>
          </p:cNvSpPr>
          <p:nvPr>
            <p:ph type="title"/>
          </p:nvPr>
        </p:nvSpPr>
        <p:spPr>
          <a:xfrm>
            <a:off x="1571811" y="1573586"/>
            <a:ext cx="9122584" cy="1325563"/>
          </a:xfrm>
        </p:spPr>
        <p:txBody>
          <a:bodyPr>
            <a:normAutofit/>
          </a:bodyPr>
          <a:lstStyle/>
          <a:p>
            <a:r>
              <a:rPr lang="en-US"/>
              <a:t>Inhibitory Control of L1 NDNF-IN</a:t>
            </a:r>
            <a:endParaRPr lang="en-US" dirty="0"/>
          </a:p>
        </p:txBody>
      </p:sp>
      <p:sp>
        <p:nvSpPr>
          <p:cNvPr id="3" name="Content Placeholder 2">
            <a:extLst>
              <a:ext uri="{FF2B5EF4-FFF2-40B4-BE49-F238E27FC236}">
                <a16:creationId xmlns:a16="http://schemas.microsoft.com/office/drawing/2014/main" xmlns="" id="{58257FFA-5CB5-40B2-8E8C-F7A15AC36788}"/>
              </a:ext>
            </a:extLst>
          </p:cNvPr>
          <p:cNvSpPr>
            <a:spLocks noGrp="1"/>
          </p:cNvSpPr>
          <p:nvPr>
            <p:ph idx="1"/>
          </p:nvPr>
        </p:nvSpPr>
        <p:spPr>
          <a:xfrm>
            <a:off x="1571811" y="3060017"/>
            <a:ext cx="6066118" cy="2438546"/>
          </a:xfrm>
        </p:spPr>
        <p:txBody>
          <a:bodyPr>
            <a:normAutofit/>
          </a:bodyPr>
          <a:lstStyle/>
          <a:p>
            <a:r>
              <a:rPr lang="en-US" sz="1900"/>
              <a:t>Inhibitory input from other Ins can shape activity/function of other Ins</a:t>
            </a:r>
          </a:p>
          <a:p>
            <a:r>
              <a:rPr lang="en-US" sz="1900"/>
              <a:t>Crossed Cre lines for SST, VIP, PV (A)</a:t>
            </a:r>
          </a:p>
          <a:p>
            <a:pPr lvl="1"/>
            <a:r>
              <a:rPr lang="en-US" sz="1900"/>
              <a:t>To mice expressing EGFP under NDNF promoter</a:t>
            </a:r>
          </a:p>
          <a:p>
            <a:pPr lvl="1"/>
            <a:r>
              <a:rPr lang="en-US" sz="1900"/>
              <a:t>To determine local inhibitory inputs to L1 NDNF-Ins</a:t>
            </a:r>
          </a:p>
          <a:p>
            <a:r>
              <a:rPr lang="en-US" sz="1900"/>
              <a:t>Cre Dependent Expression of ChR-2 created reliable acitivation od differing IN in auditory cortex slices</a:t>
            </a:r>
          </a:p>
          <a:p>
            <a:pPr lvl="1"/>
            <a:endParaRPr lang="en-US" sz="1900"/>
          </a:p>
        </p:txBody>
      </p:sp>
      <p:sp>
        <p:nvSpPr>
          <p:cNvPr id="15" name="Freeform 6">
            <a:extLst>
              <a:ext uri="{FF2B5EF4-FFF2-40B4-BE49-F238E27FC236}">
                <a16:creationId xmlns:a16="http://schemas.microsoft.com/office/drawing/2014/main" xmlns="" id="{A9616D99-AEFB-4C95-84EF-5DEC698D92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6" name="Freeform 6">
            <a:extLst>
              <a:ext uri="{FF2B5EF4-FFF2-40B4-BE49-F238E27FC236}">
                <a16:creationId xmlns:a16="http://schemas.microsoft.com/office/drawing/2014/main" xmlns="" id="{D0F97023-F626-4FC5-8C2D-753B5C7F46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4" name="Picture 3">
            <a:extLst>
              <a:ext uri="{FF2B5EF4-FFF2-40B4-BE49-F238E27FC236}">
                <a16:creationId xmlns:a16="http://schemas.microsoft.com/office/drawing/2014/main" xmlns="" id="{A486CF9A-20F4-494E-A5DE-6A49CD41C89D}"/>
              </a:ext>
            </a:extLst>
          </p:cNvPr>
          <p:cNvPicPr>
            <a:picLocks noChangeAspect="1"/>
          </p:cNvPicPr>
          <p:nvPr/>
        </p:nvPicPr>
        <p:blipFill>
          <a:blip r:embed="rId2"/>
          <a:stretch>
            <a:fillRect/>
          </a:stretch>
        </p:blipFill>
        <p:spPr>
          <a:xfrm>
            <a:off x="8199003" y="3191551"/>
            <a:ext cx="2448351" cy="2194559"/>
          </a:xfrm>
          <a:prstGeom prst="rect">
            <a:avLst/>
          </a:prstGeom>
        </p:spPr>
      </p:pic>
    </p:spTree>
    <p:extLst>
      <p:ext uri="{BB962C8B-B14F-4D97-AF65-F5344CB8AC3E}">
        <p14:creationId xmlns:p14="http://schemas.microsoft.com/office/powerpoint/2010/main" val="1632763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8F2FA2D3-D7C9-4C62-BC7A-D5E39C599741}"/>
              </a:ext>
            </a:extLst>
          </p:cNvPr>
          <p:cNvSpPr>
            <a:spLocks noGrp="1"/>
          </p:cNvSpPr>
          <p:nvPr>
            <p:ph type="title"/>
          </p:nvPr>
        </p:nvSpPr>
        <p:spPr>
          <a:xfrm>
            <a:off x="6094105" y="802955"/>
            <a:ext cx="4977976" cy="1454051"/>
          </a:xfrm>
        </p:spPr>
        <p:txBody>
          <a:bodyPr>
            <a:normAutofit/>
          </a:bodyPr>
          <a:lstStyle/>
          <a:p>
            <a:r>
              <a:rPr lang="en-US">
                <a:solidFill>
                  <a:srgbClr val="000000"/>
                </a:solidFill>
              </a:rPr>
              <a:t>Background</a:t>
            </a:r>
          </a:p>
        </p:txBody>
      </p:sp>
      <p:sp>
        <p:nvSpPr>
          <p:cNvPr id="14" name="Freeform 62">
            <a:extLst>
              <a:ext uri="{FF2B5EF4-FFF2-40B4-BE49-F238E27FC236}">
                <a16:creationId xmlns:a16="http://schemas.microsoft.com/office/drawing/2014/main" xmlns=""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Brain in head">
            <a:extLst>
              <a:ext uri="{FF2B5EF4-FFF2-40B4-BE49-F238E27FC236}">
                <a16:creationId xmlns:a16="http://schemas.microsoft.com/office/drawing/2014/main" xmlns="" id="{C5764CBA-5BDD-450C-82FA-7587FC3B84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xmlns="" id="{356C13A9-386E-42FC-A4A8-66D21FA6C7A2}"/>
              </a:ext>
            </a:extLst>
          </p:cNvPr>
          <p:cNvSpPr>
            <a:spLocks noGrp="1"/>
          </p:cNvSpPr>
          <p:nvPr>
            <p:ph idx="1"/>
          </p:nvPr>
        </p:nvSpPr>
        <p:spPr>
          <a:xfrm>
            <a:off x="6090574" y="2421682"/>
            <a:ext cx="4977578" cy="3639289"/>
          </a:xfrm>
        </p:spPr>
        <p:txBody>
          <a:bodyPr anchor="ctr">
            <a:normAutofit/>
          </a:bodyPr>
          <a:lstStyle/>
          <a:p>
            <a:r>
              <a:rPr lang="en-US" sz="1700">
                <a:solidFill>
                  <a:srgbClr val="000000"/>
                </a:solidFill>
              </a:rPr>
              <a:t>-amagdyla: important in associative fear conditioning</a:t>
            </a:r>
          </a:p>
          <a:p>
            <a:r>
              <a:rPr lang="en-US" sz="1700">
                <a:solidFill>
                  <a:srgbClr val="000000"/>
                </a:solidFill>
              </a:rPr>
              <a:t>Neural circuits (sensory cortex): important for acquisition and expression of learned fear</a:t>
            </a:r>
          </a:p>
          <a:p>
            <a:endParaRPr lang="en-US" sz="1700">
              <a:solidFill>
                <a:srgbClr val="000000"/>
              </a:solidFill>
            </a:endParaRPr>
          </a:p>
          <a:p>
            <a:r>
              <a:rPr lang="en-US" sz="1700">
                <a:solidFill>
                  <a:srgbClr val="000000"/>
                </a:solidFill>
              </a:rPr>
              <a:t>Removal or inactivation of auditory neural cicruits creates impairment of retrieval of fear memories</a:t>
            </a:r>
          </a:p>
          <a:p>
            <a:pPr lvl="1"/>
            <a:r>
              <a:rPr lang="en-US" sz="1700">
                <a:solidFill>
                  <a:srgbClr val="000000"/>
                </a:solidFill>
              </a:rPr>
              <a:t>This is not understood</a:t>
            </a:r>
          </a:p>
          <a:p>
            <a:pPr lvl="2"/>
            <a:r>
              <a:rPr lang="en-US" sz="1700">
                <a:solidFill>
                  <a:srgbClr val="000000"/>
                </a:solidFill>
              </a:rPr>
              <a:t>Related to complex auditory system?</a:t>
            </a:r>
          </a:p>
          <a:p>
            <a:pPr lvl="2"/>
            <a:r>
              <a:rPr lang="en-US" sz="1700">
                <a:solidFill>
                  <a:srgbClr val="000000"/>
                </a:solidFill>
              </a:rPr>
              <a:t>Related to neural circuitry?</a:t>
            </a:r>
          </a:p>
          <a:p>
            <a:pPr lvl="2"/>
            <a:r>
              <a:rPr lang="en-US" sz="1700">
                <a:solidFill>
                  <a:srgbClr val="000000"/>
                </a:solidFill>
              </a:rPr>
              <a:t>Related to conditioning protocol?</a:t>
            </a:r>
          </a:p>
        </p:txBody>
      </p:sp>
    </p:spTree>
    <p:extLst>
      <p:ext uri="{BB962C8B-B14F-4D97-AF65-F5344CB8AC3E}">
        <p14:creationId xmlns:p14="http://schemas.microsoft.com/office/powerpoint/2010/main" val="26446523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E02F3C71-C981-4614-98EA-D6C494F809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B2A9510-C50E-4D2C-A66E-354BF1F4F62B}"/>
              </a:ext>
            </a:extLst>
          </p:cNvPr>
          <p:cNvSpPr>
            <a:spLocks noGrp="1"/>
          </p:cNvSpPr>
          <p:nvPr>
            <p:ph type="title"/>
          </p:nvPr>
        </p:nvSpPr>
        <p:spPr>
          <a:xfrm>
            <a:off x="821516" y="640263"/>
            <a:ext cx="6204984" cy="1344975"/>
          </a:xfrm>
        </p:spPr>
        <p:txBody>
          <a:bodyPr>
            <a:normAutofit/>
          </a:bodyPr>
          <a:lstStyle/>
          <a:p>
            <a:endParaRPr lang="en-US" sz="4000"/>
          </a:p>
        </p:txBody>
      </p:sp>
      <p:sp>
        <p:nvSpPr>
          <p:cNvPr id="3" name="Content Placeholder 2">
            <a:extLst>
              <a:ext uri="{FF2B5EF4-FFF2-40B4-BE49-F238E27FC236}">
                <a16:creationId xmlns:a16="http://schemas.microsoft.com/office/drawing/2014/main" xmlns="" id="{DAA1D3EC-7AF4-4A31-BABB-249B1BBDF5FC}"/>
              </a:ext>
            </a:extLst>
          </p:cNvPr>
          <p:cNvSpPr>
            <a:spLocks noGrp="1"/>
          </p:cNvSpPr>
          <p:nvPr>
            <p:ph idx="1"/>
          </p:nvPr>
        </p:nvSpPr>
        <p:spPr>
          <a:xfrm>
            <a:off x="821515" y="2121762"/>
            <a:ext cx="6204984" cy="3626917"/>
          </a:xfrm>
        </p:spPr>
        <p:txBody>
          <a:bodyPr>
            <a:normAutofit lnSpcReduction="10000"/>
          </a:bodyPr>
          <a:lstStyle/>
          <a:p>
            <a:r>
              <a:rPr lang="en-US" sz="1900" dirty="0"/>
              <a:t>Recordings performed from L1 NDNF-Ins and neighboring L2/3 PNs (B/C)</a:t>
            </a:r>
          </a:p>
          <a:p>
            <a:pPr lvl="1"/>
            <a:r>
              <a:rPr lang="en-US" sz="1900" dirty="0"/>
              <a:t>Activation of both SST and PV Ins elicited large IPSC in the PNs</a:t>
            </a:r>
          </a:p>
          <a:p>
            <a:pPr lvl="2"/>
            <a:r>
              <a:rPr lang="en-US" sz="1900" dirty="0"/>
              <a:t>Faster rise times and onset latencies for PV input</a:t>
            </a:r>
          </a:p>
          <a:p>
            <a:r>
              <a:rPr lang="en-US" sz="1900" dirty="0"/>
              <a:t>Similar recordings from L1 NDNF showed no measurable inhibition from with PV or VIP populations</a:t>
            </a:r>
          </a:p>
          <a:p>
            <a:pPr lvl="1"/>
            <a:r>
              <a:rPr lang="en-US" sz="1900" dirty="0"/>
              <a:t>Strong input from SST Ins (B/C)</a:t>
            </a:r>
          </a:p>
          <a:p>
            <a:pPr lvl="2"/>
            <a:r>
              <a:rPr lang="en-US" sz="1900" dirty="0"/>
              <a:t>Strength of input equal to the measured in neighboring L2/3 </a:t>
            </a:r>
          </a:p>
          <a:p>
            <a:pPr lvl="3"/>
            <a:r>
              <a:rPr lang="en-US" sz="1900" dirty="0"/>
              <a:t>Measure by amplitude and charge transfer</a:t>
            </a:r>
          </a:p>
          <a:p>
            <a:r>
              <a:rPr lang="en-US" sz="1900" dirty="0"/>
              <a:t>SST Ins only source of inhibition in L1 NDNF-INS </a:t>
            </a:r>
          </a:p>
          <a:p>
            <a:pPr lvl="2"/>
            <a:endParaRPr lang="en-US" sz="1900" dirty="0"/>
          </a:p>
        </p:txBody>
      </p:sp>
      <p:pic>
        <p:nvPicPr>
          <p:cNvPr id="4" name="Picture 3">
            <a:extLst>
              <a:ext uri="{FF2B5EF4-FFF2-40B4-BE49-F238E27FC236}">
                <a16:creationId xmlns:a16="http://schemas.microsoft.com/office/drawing/2014/main" xmlns="" id="{D3A0ED9D-4E04-4BF1-B93F-CC876CC6BB25}"/>
              </a:ext>
            </a:extLst>
          </p:cNvPr>
          <p:cNvPicPr>
            <a:picLocks noChangeAspect="1"/>
          </p:cNvPicPr>
          <p:nvPr/>
        </p:nvPicPr>
        <p:blipFill>
          <a:blip r:embed="rId2"/>
          <a:stretch>
            <a:fillRect/>
          </a:stretch>
        </p:blipFill>
        <p:spPr>
          <a:xfrm>
            <a:off x="7829551" y="757459"/>
            <a:ext cx="4042409" cy="1384899"/>
          </a:xfrm>
          <a:prstGeom prst="rect">
            <a:avLst/>
          </a:prstGeom>
        </p:spPr>
      </p:pic>
      <p:pic>
        <p:nvPicPr>
          <p:cNvPr id="5" name="Picture 4">
            <a:extLst>
              <a:ext uri="{FF2B5EF4-FFF2-40B4-BE49-F238E27FC236}">
                <a16:creationId xmlns:a16="http://schemas.microsoft.com/office/drawing/2014/main" xmlns="" id="{9CB1254C-1B12-4C73-9FE0-963ECC3CE79C}"/>
              </a:ext>
            </a:extLst>
          </p:cNvPr>
          <p:cNvPicPr>
            <a:picLocks noChangeAspect="1"/>
          </p:cNvPicPr>
          <p:nvPr/>
        </p:nvPicPr>
        <p:blipFill>
          <a:blip r:embed="rId3"/>
          <a:stretch>
            <a:fillRect/>
          </a:stretch>
        </p:blipFill>
        <p:spPr>
          <a:xfrm>
            <a:off x="7829551" y="3144943"/>
            <a:ext cx="4042410" cy="2756957"/>
          </a:xfrm>
          <a:prstGeom prst="rect">
            <a:avLst/>
          </a:prstGeom>
        </p:spPr>
      </p:pic>
    </p:spTree>
    <p:extLst>
      <p:ext uri="{BB962C8B-B14F-4D97-AF65-F5344CB8AC3E}">
        <p14:creationId xmlns:p14="http://schemas.microsoft.com/office/powerpoint/2010/main" val="37115653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DF981A-39D6-47E1-B966-57648815747E}"/>
              </a:ext>
            </a:extLst>
          </p:cNvPr>
          <p:cNvSpPr>
            <a:spLocks noGrp="1"/>
          </p:cNvSpPr>
          <p:nvPr>
            <p:ph type="title"/>
          </p:nvPr>
        </p:nvSpPr>
        <p:spPr>
          <a:xfrm>
            <a:off x="6109498" y="908344"/>
            <a:ext cx="5244301" cy="1538130"/>
          </a:xfrm>
        </p:spPr>
        <p:txBody>
          <a:bodyPr>
            <a:normAutofit/>
          </a:bodyPr>
          <a:lstStyle/>
          <a:p>
            <a:endParaRPr lang="en-US"/>
          </a:p>
        </p:txBody>
      </p:sp>
      <p:sp>
        <p:nvSpPr>
          <p:cNvPr id="9" name="Freeform 6">
            <a:extLst>
              <a:ext uri="{FF2B5EF4-FFF2-40B4-BE49-F238E27FC236}">
                <a16:creationId xmlns:a16="http://schemas.microsoft.com/office/drawing/2014/main" xmlns="" id="{B6C29DB0-17E9-42FF-986E-0B7F493F4D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xmlns="" id="{115AD956-A5B6-4760-B8B2-11E2DF6B02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4" name="Picture 3">
            <a:extLst>
              <a:ext uri="{FF2B5EF4-FFF2-40B4-BE49-F238E27FC236}">
                <a16:creationId xmlns:a16="http://schemas.microsoft.com/office/drawing/2014/main" xmlns="" id="{DE47A5F3-4146-4A50-965B-6AFC3841F762}"/>
              </a:ext>
            </a:extLst>
          </p:cNvPr>
          <p:cNvPicPr>
            <a:picLocks noChangeAspect="1"/>
          </p:cNvPicPr>
          <p:nvPr/>
        </p:nvPicPr>
        <p:blipFill>
          <a:blip r:embed="rId2"/>
          <a:stretch>
            <a:fillRect/>
          </a:stretch>
        </p:blipFill>
        <p:spPr>
          <a:xfrm>
            <a:off x="1480173" y="2169517"/>
            <a:ext cx="3267942" cy="2510373"/>
          </a:xfrm>
          <a:prstGeom prst="rect">
            <a:avLst/>
          </a:prstGeom>
        </p:spPr>
      </p:pic>
      <p:sp>
        <p:nvSpPr>
          <p:cNvPr id="3" name="Content Placeholder 2">
            <a:extLst>
              <a:ext uri="{FF2B5EF4-FFF2-40B4-BE49-F238E27FC236}">
                <a16:creationId xmlns:a16="http://schemas.microsoft.com/office/drawing/2014/main" xmlns="" id="{FB8FB696-D500-4DB2-987A-F2C77A7EA2DE}"/>
              </a:ext>
            </a:extLst>
          </p:cNvPr>
          <p:cNvSpPr>
            <a:spLocks noGrp="1"/>
          </p:cNvSpPr>
          <p:nvPr>
            <p:ph idx="1"/>
          </p:nvPr>
        </p:nvSpPr>
        <p:spPr>
          <a:xfrm>
            <a:off x="5911158" y="2706865"/>
            <a:ext cx="5383652" cy="3470097"/>
          </a:xfrm>
        </p:spPr>
        <p:txBody>
          <a:bodyPr>
            <a:normAutofit/>
          </a:bodyPr>
          <a:lstStyle/>
          <a:p>
            <a:r>
              <a:rPr lang="en-US" sz="1500" dirty="0"/>
              <a:t>SST Ins only source of inhibition in L1 NDNF-INS </a:t>
            </a:r>
          </a:p>
          <a:p>
            <a:pPr lvl="1"/>
            <a:r>
              <a:rPr lang="en-US" sz="1500" dirty="0"/>
              <a:t>Is this interaction reciprocal?</a:t>
            </a:r>
          </a:p>
          <a:p>
            <a:r>
              <a:rPr lang="en-US" sz="1500" dirty="0"/>
              <a:t>Used cross </a:t>
            </a:r>
            <a:r>
              <a:rPr lang="en-US" sz="1500" dirty="0" err="1"/>
              <a:t>SSt-Ires-Cre</a:t>
            </a:r>
            <a:r>
              <a:rPr lang="en-US" sz="1500" dirty="0"/>
              <a:t> and NDNF-</a:t>
            </a:r>
            <a:r>
              <a:rPr lang="en-US" sz="1500" dirty="0" err="1"/>
              <a:t>Ires</a:t>
            </a:r>
            <a:r>
              <a:rPr lang="en-US" sz="1500" dirty="0"/>
              <a:t>-</a:t>
            </a:r>
            <a:r>
              <a:rPr lang="en-US" sz="1500" dirty="0" err="1"/>
              <a:t>FlpO</a:t>
            </a:r>
            <a:r>
              <a:rPr lang="en-US" sz="1500" dirty="0"/>
              <a:t> mice</a:t>
            </a:r>
          </a:p>
          <a:p>
            <a:pPr lvl="1"/>
            <a:r>
              <a:rPr lang="en-US" sz="1500" dirty="0" err="1"/>
              <a:t>TdTomato</a:t>
            </a:r>
            <a:r>
              <a:rPr lang="en-US" sz="1500" dirty="0"/>
              <a:t> expressed in SST-Ins</a:t>
            </a:r>
          </a:p>
          <a:p>
            <a:pPr lvl="1"/>
            <a:r>
              <a:rPr lang="en-US" sz="1500" dirty="0" err="1"/>
              <a:t>Chrimson</a:t>
            </a:r>
            <a:r>
              <a:rPr lang="en-US" sz="1500" dirty="0"/>
              <a:t> expressed in L1 NDNF-Ins</a:t>
            </a:r>
          </a:p>
          <a:p>
            <a:pPr lvl="2"/>
            <a:r>
              <a:rPr lang="en-US" sz="1500" dirty="0" err="1"/>
              <a:t>Optogentic</a:t>
            </a:r>
            <a:r>
              <a:rPr lang="en-US" sz="1500" dirty="0"/>
              <a:t> stimulation showed IPSC in SST-INS, meaning there is bidirectional communication (D)</a:t>
            </a:r>
          </a:p>
          <a:p>
            <a:r>
              <a:rPr lang="en-US" sz="1500" dirty="0"/>
              <a:t>Inhibition from NDNF to SST Ins was weaker (d)</a:t>
            </a:r>
          </a:p>
          <a:p>
            <a:pPr lvl="1"/>
            <a:r>
              <a:rPr lang="en-US" sz="1500" dirty="0"/>
              <a:t>Was not due to stimulation efficacy</a:t>
            </a:r>
          </a:p>
          <a:p>
            <a:r>
              <a:rPr lang="en-US" sz="1500" dirty="0"/>
              <a:t>Indicates unidirectional information flow from SST-Ins to L1 NDNF-Ins</a:t>
            </a:r>
          </a:p>
          <a:p>
            <a:pPr marL="457200" lvl="1" indent="0">
              <a:buNone/>
            </a:pPr>
            <a:endParaRPr lang="en-US" sz="1500" dirty="0"/>
          </a:p>
        </p:txBody>
      </p:sp>
    </p:spTree>
    <p:extLst>
      <p:ext uri="{BB962C8B-B14F-4D97-AF65-F5344CB8AC3E}">
        <p14:creationId xmlns:p14="http://schemas.microsoft.com/office/powerpoint/2010/main" val="35260948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4C7962-280E-435B-9EAC-1718FA6FFA70}"/>
              </a:ext>
            </a:extLst>
          </p:cNvPr>
          <p:cNvSpPr>
            <a:spLocks noGrp="1"/>
          </p:cNvSpPr>
          <p:nvPr>
            <p:ph type="title"/>
          </p:nvPr>
        </p:nvSpPr>
        <p:spPr>
          <a:xfrm>
            <a:off x="762001" y="803325"/>
            <a:ext cx="5314536" cy="1325563"/>
          </a:xfrm>
        </p:spPr>
        <p:txBody>
          <a:bodyPr>
            <a:normAutofit/>
          </a:bodyPr>
          <a:lstStyle/>
          <a:p>
            <a:endParaRPr lang="en-US"/>
          </a:p>
        </p:txBody>
      </p:sp>
      <p:sp>
        <p:nvSpPr>
          <p:cNvPr id="3" name="Content Placeholder 2">
            <a:extLst>
              <a:ext uri="{FF2B5EF4-FFF2-40B4-BE49-F238E27FC236}">
                <a16:creationId xmlns:a16="http://schemas.microsoft.com/office/drawing/2014/main" xmlns="" id="{45D04897-7816-45CF-8F99-1DD972BDE537}"/>
              </a:ext>
            </a:extLst>
          </p:cNvPr>
          <p:cNvSpPr>
            <a:spLocks noGrp="1"/>
          </p:cNvSpPr>
          <p:nvPr>
            <p:ph idx="1"/>
          </p:nvPr>
        </p:nvSpPr>
        <p:spPr>
          <a:xfrm>
            <a:off x="762000" y="2279018"/>
            <a:ext cx="5314543" cy="3375920"/>
          </a:xfrm>
        </p:spPr>
        <p:txBody>
          <a:bodyPr anchor="t">
            <a:normAutofit/>
          </a:bodyPr>
          <a:lstStyle/>
          <a:p>
            <a:r>
              <a:rPr lang="en-US" sz="1800" dirty="0"/>
              <a:t>Is inhibition from SST </a:t>
            </a:r>
            <a:r>
              <a:rPr lang="en-US" sz="1800" dirty="0" err="1"/>
              <a:t>Martinotti</a:t>
            </a:r>
            <a:r>
              <a:rPr lang="en-US" sz="1800" dirty="0"/>
              <a:t> cells a dominant factor controlling sensory response of L1 NDNF-Ins in the intact circuit?</a:t>
            </a:r>
          </a:p>
          <a:p>
            <a:r>
              <a:rPr lang="en-US" sz="1800" dirty="0"/>
              <a:t>Used in vivo 2 photon calcium imaging in auditory cortex of awake mice</a:t>
            </a:r>
          </a:p>
          <a:p>
            <a:pPr lvl="1"/>
            <a:r>
              <a:rPr lang="en-US" sz="1800" dirty="0"/>
              <a:t>Considered that </a:t>
            </a:r>
            <a:r>
              <a:rPr lang="en-US" sz="1800"/>
              <a:t>increased isual </a:t>
            </a:r>
            <a:r>
              <a:rPr lang="en-US" sz="1800" dirty="0"/>
              <a:t>stimuli increased size of recruitment of response of SST-Ins</a:t>
            </a:r>
          </a:p>
          <a:p>
            <a:r>
              <a:rPr lang="en-US" sz="1800" dirty="0"/>
              <a:t>Simultaneously presented trains of auditory stimuli</a:t>
            </a:r>
          </a:p>
          <a:p>
            <a:pPr lvl="1"/>
            <a:r>
              <a:rPr lang="en-US" sz="1800" dirty="0"/>
              <a:t>Increasing in sound pressure levels (e)</a:t>
            </a:r>
          </a:p>
        </p:txBody>
      </p:sp>
      <p:sp>
        <p:nvSpPr>
          <p:cNvPr id="9" name="Freeform: Shape 8">
            <a:extLst>
              <a:ext uri="{FF2B5EF4-FFF2-40B4-BE49-F238E27FC236}">
                <a16:creationId xmlns:a16="http://schemas.microsoft.com/office/drawing/2014/main" xmlns=""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xmlns="" id="{52AC6D7F-F068-4E11-BB06-F601D89BB9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90F5A38C-2C07-493B-AE22-AEAC605F261E}"/>
              </a:ext>
            </a:extLst>
          </p:cNvPr>
          <p:cNvPicPr>
            <a:picLocks noChangeAspect="1"/>
          </p:cNvPicPr>
          <p:nvPr/>
        </p:nvPicPr>
        <p:blipFill>
          <a:blip r:embed="rId2"/>
          <a:stretch>
            <a:fillRect/>
          </a:stretch>
        </p:blipFill>
        <p:spPr>
          <a:xfrm>
            <a:off x="8100451" y="623916"/>
            <a:ext cx="3364002" cy="3834963"/>
          </a:xfrm>
          <a:prstGeom prst="rect">
            <a:avLst/>
          </a:prstGeom>
        </p:spPr>
      </p:pic>
    </p:spTree>
    <p:extLst>
      <p:ext uri="{BB962C8B-B14F-4D97-AF65-F5344CB8AC3E}">
        <p14:creationId xmlns:p14="http://schemas.microsoft.com/office/powerpoint/2010/main" val="3700044821"/>
      </p:ext>
    </p:extLst>
  </p:cSld>
  <p:clrMapOvr>
    <a:overrideClrMapping bg1="dk1" tx1="lt1" bg2="dk2" tx2="lt2" accent1="accent1" accent2="accent2" accent3="accent3" accent4="accent4" accent5="accent5" accent6="accent6" hlink="hlink" folHlink="folHlink"/>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FE6552-9149-424C-968D-4B40D949812C}"/>
              </a:ext>
            </a:extLst>
          </p:cNvPr>
          <p:cNvSpPr>
            <a:spLocks noGrp="1"/>
          </p:cNvSpPr>
          <p:nvPr>
            <p:ph type="title"/>
          </p:nvPr>
        </p:nvSpPr>
        <p:spPr>
          <a:xfrm>
            <a:off x="762001" y="803325"/>
            <a:ext cx="5314536" cy="1325563"/>
          </a:xfrm>
        </p:spPr>
        <p:txBody>
          <a:bodyPr>
            <a:normAutofit/>
          </a:bodyPr>
          <a:lstStyle/>
          <a:p>
            <a:endParaRPr lang="en-US"/>
          </a:p>
        </p:txBody>
      </p:sp>
      <p:sp>
        <p:nvSpPr>
          <p:cNvPr id="3" name="Content Placeholder 2">
            <a:extLst>
              <a:ext uri="{FF2B5EF4-FFF2-40B4-BE49-F238E27FC236}">
                <a16:creationId xmlns:a16="http://schemas.microsoft.com/office/drawing/2014/main" xmlns="" id="{FFD58C61-2441-4953-8311-5F50A7A05CD4}"/>
              </a:ext>
            </a:extLst>
          </p:cNvPr>
          <p:cNvSpPr>
            <a:spLocks noGrp="1"/>
          </p:cNvSpPr>
          <p:nvPr>
            <p:ph idx="1"/>
          </p:nvPr>
        </p:nvSpPr>
        <p:spPr>
          <a:xfrm>
            <a:off x="762000" y="2279018"/>
            <a:ext cx="5314543" cy="3375920"/>
          </a:xfrm>
        </p:spPr>
        <p:txBody>
          <a:bodyPr anchor="t">
            <a:normAutofit/>
          </a:bodyPr>
          <a:lstStyle/>
          <a:p>
            <a:r>
              <a:rPr lang="en-US" sz="1800" dirty="0"/>
              <a:t>To target output of </a:t>
            </a:r>
            <a:r>
              <a:rPr lang="en-US" sz="1800" dirty="0" err="1"/>
              <a:t>Martinotti</a:t>
            </a:r>
            <a:r>
              <a:rPr lang="en-US" sz="1800" dirty="0"/>
              <a:t> cells</a:t>
            </a:r>
          </a:p>
          <a:p>
            <a:pPr lvl="1"/>
            <a:r>
              <a:rPr lang="en-US" sz="1800" dirty="0"/>
              <a:t>Imaged axons of SST-Ins in L1 using GCaMP6</a:t>
            </a:r>
          </a:p>
          <a:p>
            <a:pPr lvl="1"/>
            <a:r>
              <a:rPr lang="en-US" sz="1800" dirty="0"/>
              <a:t>Showed stimuli of increasing intensity recruit stronger responses of SST_IN axons in L1 (F-H)</a:t>
            </a:r>
          </a:p>
          <a:p>
            <a:pPr lvl="1"/>
            <a:r>
              <a:rPr lang="en-US" sz="1800" dirty="0"/>
              <a:t>This form of inhibition is proportional to activity of local PN network (same as visual system)</a:t>
            </a:r>
          </a:p>
          <a:p>
            <a:r>
              <a:rPr lang="en-US" sz="1800" dirty="0"/>
              <a:t>Similar experiments in L2/3 produced similar results </a:t>
            </a:r>
          </a:p>
          <a:p>
            <a:pPr lvl="1"/>
            <a:r>
              <a:rPr lang="en-US" sz="1800" dirty="0"/>
              <a:t>Indicates validity of imaging approach </a:t>
            </a:r>
          </a:p>
          <a:p>
            <a:r>
              <a:rPr lang="en-US" sz="1800" dirty="0"/>
              <a:t>Suggest that axonal calcium response are directly related to inhibitory transmission from SST-INs</a:t>
            </a:r>
          </a:p>
        </p:txBody>
      </p:sp>
      <p:sp>
        <p:nvSpPr>
          <p:cNvPr id="9" name="Freeform: Shape 8">
            <a:extLst>
              <a:ext uri="{FF2B5EF4-FFF2-40B4-BE49-F238E27FC236}">
                <a16:creationId xmlns:a16="http://schemas.microsoft.com/office/drawing/2014/main" xmlns=""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xmlns="" id="{52AC6D7F-F068-4E11-BB06-F601D89BB9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DBD83B91-541F-425A-8688-BBF25A7FDA25}"/>
              </a:ext>
            </a:extLst>
          </p:cNvPr>
          <p:cNvPicPr>
            <a:picLocks noChangeAspect="1"/>
          </p:cNvPicPr>
          <p:nvPr/>
        </p:nvPicPr>
        <p:blipFill>
          <a:blip r:embed="rId2"/>
          <a:stretch>
            <a:fillRect/>
          </a:stretch>
        </p:blipFill>
        <p:spPr>
          <a:xfrm>
            <a:off x="6356259" y="1968650"/>
            <a:ext cx="5528441" cy="2225196"/>
          </a:xfrm>
          <a:prstGeom prst="rect">
            <a:avLst/>
          </a:prstGeom>
        </p:spPr>
      </p:pic>
    </p:spTree>
    <p:extLst>
      <p:ext uri="{BB962C8B-B14F-4D97-AF65-F5344CB8AC3E}">
        <p14:creationId xmlns:p14="http://schemas.microsoft.com/office/powerpoint/2010/main" val="3621102781"/>
      </p:ext>
    </p:extLst>
  </p:cSld>
  <p:clrMapOvr>
    <a:overrideClrMapping bg1="dk1" tx1="lt1" bg2="dk2" tx2="lt2" accent1="accent1" accent2="accent2" accent3="accent3" accent4="accent4" accent5="accent5" accent6="accent6" hlink="hlink" folHlink="folHlink"/>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B0792D4F-247E-46FE-85FC-881DEFA41D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572457"/>
            <a:ext cx="12188952" cy="228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xmlns="" id="{54728AAD-7D2C-43D2-94B3-9E49A9284876}"/>
              </a:ext>
            </a:extLst>
          </p:cNvPr>
          <p:cNvSpPr>
            <a:spLocks noGrp="1"/>
          </p:cNvSpPr>
          <p:nvPr>
            <p:ph type="title"/>
          </p:nvPr>
        </p:nvSpPr>
        <p:spPr>
          <a:xfrm>
            <a:off x="297945" y="4871337"/>
            <a:ext cx="3766272" cy="1325563"/>
          </a:xfrm>
        </p:spPr>
        <p:txBody>
          <a:bodyPr>
            <a:normAutofit/>
          </a:bodyPr>
          <a:lstStyle/>
          <a:p>
            <a:pPr algn="r"/>
            <a:r>
              <a:rPr lang="en-US" sz="2400" dirty="0">
                <a:solidFill>
                  <a:schemeClr val="bg1"/>
                </a:solidFill>
              </a:rPr>
              <a:t>L1 NDNF and SST Control</a:t>
            </a:r>
          </a:p>
        </p:txBody>
      </p:sp>
      <p:pic>
        <p:nvPicPr>
          <p:cNvPr id="4" name="Picture 3">
            <a:extLst>
              <a:ext uri="{FF2B5EF4-FFF2-40B4-BE49-F238E27FC236}">
                <a16:creationId xmlns:a16="http://schemas.microsoft.com/office/drawing/2014/main" xmlns="" id="{14FB0961-F04A-4303-976C-F44CE99337B7}"/>
              </a:ext>
            </a:extLst>
          </p:cNvPr>
          <p:cNvPicPr>
            <a:picLocks noChangeAspect="1"/>
          </p:cNvPicPr>
          <p:nvPr/>
        </p:nvPicPr>
        <p:blipFill>
          <a:blip r:embed="rId2"/>
          <a:stretch>
            <a:fillRect/>
          </a:stretch>
        </p:blipFill>
        <p:spPr>
          <a:xfrm>
            <a:off x="795142" y="1062841"/>
            <a:ext cx="10595911" cy="2463550"/>
          </a:xfrm>
          <a:prstGeom prst="rect">
            <a:avLst/>
          </a:prstGeom>
        </p:spPr>
      </p:pic>
      <p:cxnSp>
        <p:nvCxnSpPr>
          <p:cNvPr id="11" name="Straight Connector 10">
            <a:extLst>
              <a:ext uri="{FF2B5EF4-FFF2-40B4-BE49-F238E27FC236}">
                <a16:creationId xmlns:a16="http://schemas.microsoft.com/office/drawing/2014/main" xmlns="" id="{CE272F12-AF86-441A-BC1B-C014BBBF85B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4639665" y="5097939"/>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C6B3CC82-EBF7-458F-A730-248DD13A320A}"/>
              </a:ext>
            </a:extLst>
          </p:cNvPr>
          <p:cNvSpPr>
            <a:spLocks noGrp="1"/>
          </p:cNvSpPr>
          <p:nvPr>
            <p:ph idx="1"/>
          </p:nvPr>
        </p:nvSpPr>
        <p:spPr>
          <a:xfrm>
            <a:off x="4639666" y="4666593"/>
            <a:ext cx="7342128" cy="2028497"/>
          </a:xfrm>
        </p:spPr>
        <p:txBody>
          <a:bodyPr anchor="ctr">
            <a:normAutofit/>
          </a:bodyPr>
          <a:lstStyle/>
          <a:p>
            <a:r>
              <a:rPr lang="en-US" sz="1100" dirty="0">
                <a:solidFill>
                  <a:schemeClr val="bg1"/>
                </a:solidFill>
              </a:rPr>
              <a:t>To test if L1-NDNF is under tight control of SST-Ins</a:t>
            </a:r>
          </a:p>
          <a:p>
            <a:pPr lvl="1"/>
            <a:r>
              <a:rPr lang="en-US" sz="1100" dirty="0">
                <a:solidFill>
                  <a:schemeClr val="bg1"/>
                </a:solidFill>
              </a:rPr>
              <a:t>Combined </a:t>
            </a:r>
            <a:r>
              <a:rPr lang="en-US" sz="1100" dirty="0" err="1">
                <a:solidFill>
                  <a:schemeClr val="bg1"/>
                </a:solidFill>
              </a:rPr>
              <a:t>Flp</a:t>
            </a:r>
            <a:r>
              <a:rPr lang="en-US" sz="1100" dirty="0">
                <a:solidFill>
                  <a:schemeClr val="bg1"/>
                </a:solidFill>
              </a:rPr>
              <a:t>-mediated expression of GCaMP6 in L1 NDNF-Ins with </a:t>
            </a:r>
            <a:r>
              <a:rPr lang="en-US" sz="1100" dirty="0" err="1">
                <a:solidFill>
                  <a:schemeClr val="bg1"/>
                </a:solidFill>
              </a:rPr>
              <a:t>Cre</a:t>
            </a:r>
            <a:r>
              <a:rPr lang="en-US" sz="1100" dirty="0">
                <a:solidFill>
                  <a:schemeClr val="bg1"/>
                </a:solidFill>
              </a:rPr>
              <a:t>-dependent expression of tetanus toxin in </a:t>
            </a:r>
            <a:r>
              <a:rPr lang="en-US" sz="1100" dirty="0" err="1">
                <a:solidFill>
                  <a:schemeClr val="bg1"/>
                </a:solidFill>
              </a:rPr>
              <a:t>SSt</a:t>
            </a:r>
            <a:r>
              <a:rPr lang="en-US" sz="1100" dirty="0">
                <a:solidFill>
                  <a:schemeClr val="bg1"/>
                </a:solidFill>
              </a:rPr>
              <a:t>-Ins</a:t>
            </a:r>
          </a:p>
          <a:p>
            <a:pPr lvl="2"/>
            <a:r>
              <a:rPr lang="en-US" sz="1100" dirty="0">
                <a:solidFill>
                  <a:schemeClr val="bg1"/>
                </a:solidFill>
              </a:rPr>
              <a:t>Silences selective output of these cells</a:t>
            </a:r>
          </a:p>
          <a:p>
            <a:pPr lvl="1"/>
            <a:r>
              <a:rPr lang="en-US" sz="1100" dirty="0">
                <a:solidFill>
                  <a:schemeClr val="bg1"/>
                </a:solidFill>
              </a:rPr>
              <a:t>In contrast to control, there was no noticeable inhibition in L1 with high intensity stimulation </a:t>
            </a:r>
          </a:p>
          <a:p>
            <a:r>
              <a:rPr lang="en-US" sz="1100" dirty="0">
                <a:solidFill>
                  <a:schemeClr val="bg1"/>
                </a:solidFill>
              </a:rPr>
              <a:t>Data indicates that L1-NDNf may be under tight control of SST-INs</a:t>
            </a:r>
          </a:p>
          <a:p>
            <a:pPr lvl="1"/>
            <a:r>
              <a:rPr lang="en-US" sz="1100" dirty="0">
                <a:solidFill>
                  <a:schemeClr val="bg1"/>
                </a:solidFill>
              </a:rPr>
              <a:t>In awake auditory cortex</a:t>
            </a:r>
          </a:p>
          <a:p>
            <a:pPr lvl="1"/>
            <a:r>
              <a:rPr lang="en-US" sz="1100" dirty="0">
                <a:solidFill>
                  <a:schemeClr val="bg1"/>
                </a:solidFill>
              </a:rPr>
              <a:t>Shows that SST can override NDNF input by replacing input to the pyramidal cells</a:t>
            </a:r>
          </a:p>
        </p:txBody>
      </p:sp>
    </p:spTree>
    <p:extLst>
      <p:ext uri="{BB962C8B-B14F-4D97-AF65-F5344CB8AC3E}">
        <p14:creationId xmlns:p14="http://schemas.microsoft.com/office/powerpoint/2010/main" val="2371773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7902B9C-1E1D-406B-93BA-0278EB7D184D}"/>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Learning related Plasticity of Sensory Responses in L1 NDNF-Ins </a:t>
            </a:r>
          </a:p>
        </p:txBody>
      </p:sp>
      <p:cxnSp>
        <p:nvCxnSpPr>
          <p:cNvPr id="10" name="Straight Connector 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7D3D3C82-5F13-42BE-8FDB-61B172154C00}"/>
              </a:ext>
            </a:extLst>
          </p:cNvPr>
          <p:cNvSpPr>
            <a:spLocks noGrp="1"/>
          </p:cNvSpPr>
          <p:nvPr>
            <p:ph idx="1"/>
          </p:nvPr>
        </p:nvSpPr>
        <p:spPr>
          <a:xfrm>
            <a:off x="4976031" y="963877"/>
            <a:ext cx="6377769" cy="4930246"/>
          </a:xfrm>
        </p:spPr>
        <p:txBody>
          <a:bodyPr anchor="ctr">
            <a:normAutofit/>
          </a:bodyPr>
          <a:lstStyle/>
          <a:p>
            <a:r>
              <a:rPr lang="en-US" sz="2400"/>
              <a:t>Used associative auditory fear conditioning</a:t>
            </a:r>
          </a:p>
          <a:p>
            <a:pPr lvl="1"/>
            <a:r>
              <a:rPr lang="en-US" dirty="0"/>
              <a:t>Allowed for retrieval of the same L1 NDNF-Ins during CS is neutral and during memory retrieval</a:t>
            </a:r>
          </a:p>
          <a:p>
            <a:pPr lvl="1"/>
            <a:r>
              <a:rPr lang="en-US" dirty="0"/>
              <a:t>Used freezing and pupil dilation (positive correlation) to show successful memory acquisition and to examine fear  </a:t>
            </a:r>
          </a:p>
          <a:p>
            <a:pPr lvl="2"/>
            <a:r>
              <a:rPr lang="en-US" sz="2400"/>
              <a:t>Greater pupil response after fear learning</a:t>
            </a:r>
          </a:p>
          <a:p>
            <a:pPr lvl="3"/>
            <a:r>
              <a:rPr lang="en-US" sz="2400"/>
              <a:t>Shows successful fear memory retrieval in the mouse </a:t>
            </a:r>
          </a:p>
        </p:txBody>
      </p:sp>
    </p:spTree>
    <p:extLst>
      <p:ext uri="{BB962C8B-B14F-4D97-AF65-F5344CB8AC3E}">
        <p14:creationId xmlns:p14="http://schemas.microsoft.com/office/powerpoint/2010/main" val="13172216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xmlns="" id="{768C210C-8BA7-4262-B4F7-7B502C5B240D}"/>
              </a:ext>
            </a:extLst>
          </p:cNvPr>
          <p:cNvPicPr>
            <a:picLocks noGrp="1" noChangeAspect="1"/>
          </p:cNvPicPr>
          <p:nvPr>
            <p:ph idx="1"/>
          </p:nvPr>
        </p:nvPicPr>
        <p:blipFill>
          <a:blip r:embed="rId2"/>
          <a:stretch>
            <a:fillRect/>
          </a:stretch>
        </p:blipFill>
        <p:spPr>
          <a:xfrm>
            <a:off x="815369" y="643466"/>
            <a:ext cx="10561262" cy="5571067"/>
          </a:xfrm>
          <a:prstGeom prst="rect">
            <a:avLst/>
          </a:prstGeom>
        </p:spPr>
      </p:pic>
    </p:spTree>
    <p:extLst>
      <p:ext uri="{BB962C8B-B14F-4D97-AF65-F5344CB8AC3E}">
        <p14:creationId xmlns:p14="http://schemas.microsoft.com/office/powerpoint/2010/main" val="24532628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99899462-FC16-43B0-966B-FCA2634507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159D252-F21E-466B-8316-0180A8413B2B}"/>
              </a:ext>
            </a:extLst>
          </p:cNvPr>
          <p:cNvSpPr>
            <a:spLocks noGrp="1"/>
          </p:cNvSpPr>
          <p:nvPr>
            <p:ph type="title"/>
          </p:nvPr>
        </p:nvSpPr>
        <p:spPr>
          <a:xfrm>
            <a:off x="5297762" y="1053711"/>
            <a:ext cx="5638994" cy="1424446"/>
          </a:xfrm>
        </p:spPr>
        <p:txBody>
          <a:bodyPr>
            <a:normAutofit/>
          </a:bodyPr>
          <a:lstStyle/>
          <a:p>
            <a:endParaRPr lang="en-US">
              <a:solidFill>
                <a:srgbClr val="FFFFFF"/>
              </a:solidFill>
            </a:endParaRPr>
          </a:p>
        </p:txBody>
      </p:sp>
      <p:pic>
        <p:nvPicPr>
          <p:cNvPr id="4" name="Picture 3">
            <a:extLst>
              <a:ext uri="{FF2B5EF4-FFF2-40B4-BE49-F238E27FC236}">
                <a16:creationId xmlns:a16="http://schemas.microsoft.com/office/drawing/2014/main" xmlns="" id="{8CF54BB9-8A4E-4047-9D1B-E2F10A8A206D}"/>
              </a:ext>
            </a:extLst>
          </p:cNvPr>
          <p:cNvPicPr>
            <a:picLocks noChangeAspect="1"/>
          </p:cNvPicPr>
          <p:nvPr/>
        </p:nvPicPr>
        <p:blipFill rotWithShape="1">
          <a:blip r:embed="rId2"/>
          <a:srcRect l="6085" r="3426" b="3"/>
          <a:stretch/>
        </p:blipFill>
        <p:spPr>
          <a:xfrm>
            <a:off x="1313918" y="478232"/>
            <a:ext cx="1998665" cy="2789902"/>
          </a:xfrm>
          <a:prstGeom prst="rect">
            <a:avLst/>
          </a:prstGeom>
        </p:spPr>
      </p:pic>
      <p:cxnSp>
        <p:nvCxnSpPr>
          <p:cNvPr id="20" name="Straight Connector 19">
            <a:extLst>
              <a:ext uri="{FF2B5EF4-FFF2-40B4-BE49-F238E27FC236}">
                <a16:creationId xmlns:a16="http://schemas.microsoft.com/office/drawing/2014/main" xmlns="" id="{AAFEA932-2DF1-410C-A00A-7A1E7DBF751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xmlns="" id="{40B5A4B5-87FA-4CD3-93D1-D070057FA6C1}"/>
              </a:ext>
            </a:extLst>
          </p:cNvPr>
          <p:cNvPicPr>
            <a:picLocks noChangeAspect="1"/>
          </p:cNvPicPr>
          <p:nvPr/>
        </p:nvPicPr>
        <p:blipFill>
          <a:blip r:embed="rId3"/>
          <a:stretch>
            <a:fillRect/>
          </a:stretch>
        </p:blipFill>
        <p:spPr>
          <a:xfrm>
            <a:off x="868215" y="3589867"/>
            <a:ext cx="2890072" cy="2788920"/>
          </a:xfrm>
          <a:prstGeom prst="rect">
            <a:avLst/>
          </a:prstGeom>
        </p:spPr>
      </p:pic>
      <p:sp>
        <p:nvSpPr>
          <p:cNvPr id="3" name="Content Placeholder 2">
            <a:extLst>
              <a:ext uri="{FF2B5EF4-FFF2-40B4-BE49-F238E27FC236}">
                <a16:creationId xmlns:a16="http://schemas.microsoft.com/office/drawing/2014/main" xmlns="" id="{0FF7176F-A51B-4CE9-A47A-5520F4584B62}"/>
              </a:ext>
            </a:extLst>
          </p:cNvPr>
          <p:cNvSpPr>
            <a:spLocks noGrp="1"/>
          </p:cNvSpPr>
          <p:nvPr>
            <p:ph idx="1"/>
          </p:nvPr>
        </p:nvSpPr>
        <p:spPr>
          <a:xfrm>
            <a:off x="5297762" y="2799889"/>
            <a:ext cx="5747187" cy="2987543"/>
          </a:xfrm>
        </p:spPr>
        <p:txBody>
          <a:bodyPr anchor="t">
            <a:normAutofit/>
          </a:bodyPr>
          <a:lstStyle/>
          <a:p>
            <a:r>
              <a:rPr lang="en-US" sz="1700">
                <a:solidFill>
                  <a:srgbClr val="FFFFFF"/>
                </a:solidFill>
              </a:rPr>
              <a:t>Habituation</a:t>
            </a:r>
          </a:p>
          <a:p>
            <a:pPr lvl="1"/>
            <a:r>
              <a:rPr lang="en-US" sz="1700">
                <a:solidFill>
                  <a:srgbClr val="FFFFFF"/>
                </a:solidFill>
              </a:rPr>
              <a:t>L1 NDNF-Ins responded similarly across the neurons with CS</a:t>
            </a:r>
          </a:p>
          <a:p>
            <a:pPr lvl="2"/>
            <a:r>
              <a:rPr lang="en-US" sz="1700">
                <a:solidFill>
                  <a:srgbClr val="FFFFFF"/>
                </a:solidFill>
              </a:rPr>
              <a:t>30% strongly activated</a:t>
            </a:r>
          </a:p>
          <a:p>
            <a:pPr lvl="2"/>
            <a:r>
              <a:rPr lang="en-US" sz="1700">
                <a:solidFill>
                  <a:srgbClr val="FFFFFF"/>
                </a:solidFill>
              </a:rPr>
              <a:t>Small fraction inhibited</a:t>
            </a:r>
          </a:p>
          <a:p>
            <a:pPr lvl="1"/>
            <a:r>
              <a:rPr lang="en-US" sz="1700">
                <a:solidFill>
                  <a:srgbClr val="FFFFFF"/>
                </a:solidFill>
              </a:rPr>
              <a:t>Same cells after fear conditioning</a:t>
            </a:r>
          </a:p>
          <a:p>
            <a:pPr lvl="2"/>
            <a:r>
              <a:rPr lang="en-US" sz="1700">
                <a:solidFill>
                  <a:srgbClr val="FFFFFF"/>
                </a:solidFill>
              </a:rPr>
              <a:t>Increased response during fear memory expression</a:t>
            </a:r>
          </a:p>
          <a:p>
            <a:pPr lvl="1"/>
            <a:r>
              <a:rPr lang="en-US" sz="1700">
                <a:solidFill>
                  <a:srgbClr val="FFFFFF"/>
                </a:solidFill>
              </a:rPr>
              <a:t>Shows recall of an traumatic memory can increase L1 NDNF-IN response</a:t>
            </a:r>
          </a:p>
        </p:txBody>
      </p:sp>
    </p:spTree>
    <p:extLst>
      <p:ext uri="{BB962C8B-B14F-4D97-AF65-F5344CB8AC3E}">
        <p14:creationId xmlns:p14="http://schemas.microsoft.com/office/powerpoint/2010/main" val="40469063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C7FA33FF-088D-4F16-95A2-2C64D353DE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A376EFB1-01CF-419F-ABF1-2AF02BBFCB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50604" y="0"/>
            <a:ext cx="6141396"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xmlns="" id="{FF9DEA15-78BD-4750-AA18-B9F28A6D5A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50604"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BB85AEF9-1494-427D-86B2-6B452BB838EC}"/>
              </a:ext>
            </a:extLst>
          </p:cNvPr>
          <p:cNvSpPr>
            <a:spLocks noGrp="1"/>
          </p:cNvSpPr>
          <p:nvPr>
            <p:ph type="title"/>
          </p:nvPr>
        </p:nvSpPr>
        <p:spPr>
          <a:xfrm>
            <a:off x="6392598" y="640263"/>
            <a:ext cx="5221266" cy="1344975"/>
          </a:xfrm>
        </p:spPr>
        <p:txBody>
          <a:bodyPr>
            <a:normAutofit/>
          </a:bodyPr>
          <a:lstStyle/>
          <a:p>
            <a:endParaRPr lang="en-US" sz="4000"/>
          </a:p>
        </p:txBody>
      </p:sp>
      <p:pic>
        <p:nvPicPr>
          <p:cNvPr id="4" name="Picture 3">
            <a:extLst>
              <a:ext uri="{FF2B5EF4-FFF2-40B4-BE49-F238E27FC236}">
                <a16:creationId xmlns:a16="http://schemas.microsoft.com/office/drawing/2014/main" xmlns="" id="{70E60B0D-66F5-48C5-A979-2A64421DE644}"/>
              </a:ext>
            </a:extLst>
          </p:cNvPr>
          <p:cNvPicPr>
            <a:picLocks noChangeAspect="1"/>
          </p:cNvPicPr>
          <p:nvPr/>
        </p:nvPicPr>
        <p:blipFill>
          <a:blip r:embed="rId2"/>
          <a:stretch>
            <a:fillRect/>
          </a:stretch>
        </p:blipFill>
        <p:spPr>
          <a:xfrm>
            <a:off x="484632" y="945769"/>
            <a:ext cx="5126736" cy="4811013"/>
          </a:xfrm>
          <a:prstGeom prst="rect">
            <a:avLst/>
          </a:prstGeom>
        </p:spPr>
      </p:pic>
      <p:sp>
        <p:nvSpPr>
          <p:cNvPr id="3" name="Content Placeholder 2">
            <a:extLst>
              <a:ext uri="{FF2B5EF4-FFF2-40B4-BE49-F238E27FC236}">
                <a16:creationId xmlns:a16="http://schemas.microsoft.com/office/drawing/2014/main" xmlns="" id="{2457FB4E-D43A-40CA-9EA1-87BA23FA4855}"/>
              </a:ext>
            </a:extLst>
          </p:cNvPr>
          <p:cNvSpPr>
            <a:spLocks noGrp="1"/>
          </p:cNvSpPr>
          <p:nvPr>
            <p:ph idx="1"/>
          </p:nvPr>
        </p:nvSpPr>
        <p:spPr>
          <a:xfrm>
            <a:off x="6391903" y="2121763"/>
            <a:ext cx="5235490" cy="3773010"/>
          </a:xfrm>
        </p:spPr>
        <p:txBody>
          <a:bodyPr>
            <a:normAutofit/>
          </a:bodyPr>
          <a:lstStyle/>
          <a:p>
            <a:r>
              <a:rPr lang="en-US" sz="2000" dirty="0"/>
              <a:t>Similar experiment with SST axons</a:t>
            </a:r>
          </a:p>
          <a:p>
            <a:pPr lvl="1"/>
            <a:r>
              <a:rPr lang="en-US" sz="2000" dirty="0"/>
              <a:t>Changes level of dendritic inhibition also</a:t>
            </a:r>
          </a:p>
          <a:p>
            <a:r>
              <a:rPr lang="en-US" sz="2000" dirty="0"/>
              <a:t>SST axons are completely unaffected by fear memory expression</a:t>
            </a:r>
          </a:p>
          <a:p>
            <a:pPr lvl="1"/>
            <a:r>
              <a:rPr lang="en-US" sz="2000" dirty="0"/>
              <a:t>Net inhibition is stable from this source</a:t>
            </a:r>
          </a:p>
          <a:p>
            <a:pPr lvl="1"/>
            <a:r>
              <a:rPr lang="en-US" sz="2000" dirty="0"/>
              <a:t>Combines with L1-NDNF to perform distinct function of fear memory expression</a:t>
            </a:r>
          </a:p>
        </p:txBody>
      </p:sp>
    </p:spTree>
    <p:extLst>
      <p:ext uri="{BB962C8B-B14F-4D97-AF65-F5344CB8AC3E}">
        <p14:creationId xmlns:p14="http://schemas.microsoft.com/office/powerpoint/2010/main" val="2773534914"/>
      </p:ext>
    </p:extLst>
  </p:cSld>
  <p:clrMapOvr>
    <a:overrideClrMapping bg1="dk1" tx1="lt1" bg2="dk2" tx2="lt2" accent1="accent1" accent2="accent2" accent3="accent3" accent4="accent4" accent5="accent5" accent6="accent6" hlink="hlink" folHlink="folHlink"/>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xmlns=""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22" name="Freeform 5">
              <a:extLst>
                <a:ext uri="{FF2B5EF4-FFF2-40B4-BE49-F238E27FC236}">
                  <a16:creationId xmlns:a16="http://schemas.microsoft.com/office/drawing/2014/main" xmlns=""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6">
              <a:extLst>
                <a:ext uri="{FF2B5EF4-FFF2-40B4-BE49-F238E27FC236}">
                  <a16:creationId xmlns:a16="http://schemas.microsoft.com/office/drawing/2014/main" xmlns=""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7">
              <a:extLst>
                <a:ext uri="{FF2B5EF4-FFF2-40B4-BE49-F238E27FC236}">
                  <a16:creationId xmlns:a16="http://schemas.microsoft.com/office/drawing/2014/main" xmlns=""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8">
              <a:extLst>
                <a:ext uri="{FF2B5EF4-FFF2-40B4-BE49-F238E27FC236}">
                  <a16:creationId xmlns:a16="http://schemas.microsoft.com/office/drawing/2014/main" xmlns=""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6" name="Freeform 9">
              <a:extLst>
                <a:ext uri="{FF2B5EF4-FFF2-40B4-BE49-F238E27FC236}">
                  <a16:creationId xmlns:a16="http://schemas.microsoft.com/office/drawing/2014/main" xmlns=""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7" name="Freeform 10">
              <a:extLst>
                <a:ext uri="{FF2B5EF4-FFF2-40B4-BE49-F238E27FC236}">
                  <a16:creationId xmlns:a16="http://schemas.microsoft.com/office/drawing/2014/main" xmlns=""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8" name="Freeform 11">
              <a:extLst>
                <a:ext uri="{FF2B5EF4-FFF2-40B4-BE49-F238E27FC236}">
                  <a16:creationId xmlns:a16="http://schemas.microsoft.com/office/drawing/2014/main" xmlns=""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12">
              <a:extLst>
                <a:ext uri="{FF2B5EF4-FFF2-40B4-BE49-F238E27FC236}">
                  <a16:creationId xmlns:a16="http://schemas.microsoft.com/office/drawing/2014/main" xmlns=""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13">
              <a:extLst>
                <a:ext uri="{FF2B5EF4-FFF2-40B4-BE49-F238E27FC236}">
                  <a16:creationId xmlns:a16="http://schemas.microsoft.com/office/drawing/2014/main" xmlns=""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14">
              <a:extLst>
                <a:ext uri="{FF2B5EF4-FFF2-40B4-BE49-F238E27FC236}">
                  <a16:creationId xmlns:a16="http://schemas.microsoft.com/office/drawing/2014/main" xmlns=""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15">
              <a:extLst>
                <a:ext uri="{FF2B5EF4-FFF2-40B4-BE49-F238E27FC236}">
                  <a16:creationId xmlns:a16="http://schemas.microsoft.com/office/drawing/2014/main" xmlns=""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16">
              <a:extLst>
                <a:ext uri="{FF2B5EF4-FFF2-40B4-BE49-F238E27FC236}">
                  <a16:creationId xmlns:a16="http://schemas.microsoft.com/office/drawing/2014/main" xmlns=""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17">
              <a:extLst>
                <a:ext uri="{FF2B5EF4-FFF2-40B4-BE49-F238E27FC236}">
                  <a16:creationId xmlns:a16="http://schemas.microsoft.com/office/drawing/2014/main" xmlns=""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18">
              <a:extLst>
                <a:ext uri="{FF2B5EF4-FFF2-40B4-BE49-F238E27FC236}">
                  <a16:creationId xmlns:a16="http://schemas.microsoft.com/office/drawing/2014/main" xmlns=""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6" name="Freeform 19">
              <a:extLst>
                <a:ext uri="{FF2B5EF4-FFF2-40B4-BE49-F238E27FC236}">
                  <a16:creationId xmlns:a16="http://schemas.microsoft.com/office/drawing/2014/main" xmlns=""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20">
              <a:extLst>
                <a:ext uri="{FF2B5EF4-FFF2-40B4-BE49-F238E27FC236}">
                  <a16:creationId xmlns:a16="http://schemas.microsoft.com/office/drawing/2014/main" xmlns=""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8" name="Freeform 21">
              <a:extLst>
                <a:ext uri="{FF2B5EF4-FFF2-40B4-BE49-F238E27FC236}">
                  <a16:creationId xmlns:a16="http://schemas.microsoft.com/office/drawing/2014/main" xmlns=""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9" name="Freeform 22">
              <a:extLst>
                <a:ext uri="{FF2B5EF4-FFF2-40B4-BE49-F238E27FC236}">
                  <a16:creationId xmlns:a16="http://schemas.microsoft.com/office/drawing/2014/main" xmlns=""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23">
              <a:extLst>
                <a:ext uri="{FF2B5EF4-FFF2-40B4-BE49-F238E27FC236}">
                  <a16:creationId xmlns:a16="http://schemas.microsoft.com/office/drawing/2014/main" xmlns=""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24">
              <a:extLst>
                <a:ext uri="{FF2B5EF4-FFF2-40B4-BE49-F238E27FC236}">
                  <a16:creationId xmlns:a16="http://schemas.microsoft.com/office/drawing/2014/main" xmlns=""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25">
              <a:extLst>
                <a:ext uri="{FF2B5EF4-FFF2-40B4-BE49-F238E27FC236}">
                  <a16:creationId xmlns:a16="http://schemas.microsoft.com/office/drawing/2014/main" xmlns=""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4" name="Group 43">
            <a:extLst>
              <a:ext uri="{FF2B5EF4-FFF2-40B4-BE49-F238E27FC236}">
                <a16:creationId xmlns:a16="http://schemas.microsoft.com/office/drawing/2014/main" xmlns=""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00144" y="1699589"/>
            <a:ext cx="3674476" cy="3470421"/>
            <a:chOff x="697883" y="1816768"/>
            <a:chExt cx="3674476" cy="3470421"/>
          </a:xfrm>
        </p:grpSpPr>
        <p:sp>
          <p:nvSpPr>
            <p:cNvPr id="45" name="Rectangle 44">
              <a:extLst>
                <a:ext uri="{FF2B5EF4-FFF2-40B4-BE49-F238E27FC236}">
                  <a16:creationId xmlns:a16="http://schemas.microsoft.com/office/drawing/2014/main" xmlns=""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Isosceles Triangle 22">
              <a:extLst>
                <a:ext uri="{FF2B5EF4-FFF2-40B4-BE49-F238E27FC236}">
                  <a16:creationId xmlns:a16="http://schemas.microsoft.com/office/drawing/2014/main" xmlns="" id="{3D2FD25A-EFFD-4F5C-9258-981F5907D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46">
              <a:extLst>
                <a:ext uri="{FF2B5EF4-FFF2-40B4-BE49-F238E27FC236}">
                  <a16:creationId xmlns:a16="http://schemas.microsoft.com/office/drawing/2014/main" xmlns=""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904877" y="2415322"/>
            <a:ext cx="3451730" cy="2399869"/>
          </a:xfrm>
        </p:spPr>
        <p:txBody>
          <a:bodyPr>
            <a:normAutofit/>
          </a:bodyPr>
          <a:lstStyle/>
          <a:p>
            <a:pPr algn="ctr"/>
            <a:r>
              <a:rPr lang="en-US" sz="4000" dirty="0">
                <a:solidFill>
                  <a:srgbClr val="FFFFFF"/>
                </a:solidFill>
              </a:rPr>
              <a:t>Conclusions</a:t>
            </a:r>
          </a:p>
        </p:txBody>
      </p:sp>
      <p:sp>
        <p:nvSpPr>
          <p:cNvPr id="3" name="Content Placeholder 2"/>
          <p:cNvSpPr>
            <a:spLocks noGrp="1"/>
          </p:cNvSpPr>
          <p:nvPr>
            <p:ph idx="1"/>
          </p:nvPr>
        </p:nvSpPr>
        <p:spPr>
          <a:xfrm>
            <a:off x="5120640" y="804672"/>
            <a:ext cx="6281928" cy="5248656"/>
          </a:xfrm>
        </p:spPr>
        <p:txBody>
          <a:bodyPr anchor="ctr">
            <a:normAutofit/>
          </a:bodyPr>
          <a:lstStyle/>
          <a:p>
            <a:pPr marL="0" indent="0">
              <a:buNone/>
            </a:pPr>
            <a:r>
              <a:rPr lang="en-US" sz="2000" dirty="0"/>
              <a:t>Inhibition of </a:t>
            </a:r>
            <a:r>
              <a:rPr lang="en-US" sz="2000" dirty="0" err="1"/>
              <a:t>Martinotti</a:t>
            </a:r>
            <a:r>
              <a:rPr lang="en-US" sz="2000" dirty="0"/>
              <a:t> cells remains unchanged after conditioning</a:t>
            </a:r>
          </a:p>
          <a:p>
            <a:pPr lvl="1"/>
            <a:r>
              <a:rPr lang="en-US" sz="2000" dirty="0"/>
              <a:t>Tightly control sensory response in NDNF-Ins</a:t>
            </a:r>
          </a:p>
          <a:p>
            <a:r>
              <a:rPr lang="en-US" sz="2000" dirty="0"/>
              <a:t>Shows genetically dependent form of dendritic inhibition</a:t>
            </a:r>
          </a:p>
          <a:p>
            <a:pPr lvl="1"/>
            <a:r>
              <a:rPr lang="en-US" sz="2000" dirty="0"/>
              <a:t>Highly experience dependent</a:t>
            </a:r>
          </a:p>
          <a:p>
            <a:pPr lvl="1"/>
            <a:r>
              <a:rPr lang="en-US" sz="2000" dirty="0"/>
              <a:t>Salient stimuli are encoded at elevated levels of distal dendritic inhibition</a:t>
            </a:r>
          </a:p>
          <a:p>
            <a:pPr lvl="2"/>
            <a:r>
              <a:rPr lang="en-US" dirty="0"/>
              <a:t>Along with disinhibition</a:t>
            </a:r>
          </a:p>
          <a:p>
            <a:r>
              <a:rPr lang="en-US" sz="2000" dirty="0" smtClean="0"/>
              <a:t>L1 </a:t>
            </a:r>
            <a:r>
              <a:rPr lang="en-US" sz="2000" dirty="0"/>
              <a:t>NDNF-Ins strong source of inhibition of distal PN dendrites</a:t>
            </a:r>
          </a:p>
          <a:p>
            <a:pPr lvl="1"/>
            <a:r>
              <a:rPr lang="en-US" sz="2000" dirty="0"/>
              <a:t>Differs from SST, but is complementary </a:t>
            </a:r>
          </a:p>
          <a:p>
            <a:pPr lvl="1"/>
            <a:r>
              <a:rPr lang="en-US" sz="2000" dirty="0"/>
              <a:t>Have slow time course and strong GABA receptor contribution</a:t>
            </a:r>
          </a:p>
          <a:p>
            <a:pPr lvl="1"/>
            <a:r>
              <a:rPr lang="en-US" sz="2000" dirty="0"/>
              <a:t>Probably located in neocortex</a:t>
            </a:r>
          </a:p>
          <a:p>
            <a:pPr lvl="1"/>
            <a:r>
              <a:rPr lang="en-US" sz="2000" dirty="0"/>
              <a:t>Recruited by cholinergic input and top down afferent inputs</a:t>
            </a:r>
          </a:p>
          <a:p>
            <a:pPr marL="0" indent="0">
              <a:buNone/>
            </a:pPr>
            <a:endParaRPr lang="en-US" dirty="0"/>
          </a:p>
        </p:txBody>
      </p:sp>
    </p:spTree>
    <p:extLst>
      <p:ext uri="{BB962C8B-B14F-4D97-AF65-F5344CB8AC3E}">
        <p14:creationId xmlns:p14="http://schemas.microsoft.com/office/powerpoint/2010/main" val="2407463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0EA0C3AC-2A72-484B-B07D-F2CC519F12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6">
            <a:extLst>
              <a:ext uri="{FF2B5EF4-FFF2-40B4-BE49-F238E27FC236}">
                <a16:creationId xmlns:a16="http://schemas.microsoft.com/office/drawing/2014/main" xmlns="" id="{986477EF-3991-4D07-9F11-9E887C340C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0" y="4672012"/>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2384F3CB-33A4-4F9E-BA73-5C881ED4039E}"/>
              </a:ext>
            </a:extLst>
          </p:cNvPr>
          <p:cNvSpPr>
            <a:spLocks noGrp="1"/>
          </p:cNvSpPr>
          <p:nvPr>
            <p:ph type="title"/>
          </p:nvPr>
        </p:nvSpPr>
        <p:spPr>
          <a:xfrm>
            <a:off x="810000" y="5270243"/>
            <a:ext cx="10571998" cy="970450"/>
          </a:xfrm>
        </p:spPr>
        <p:txBody>
          <a:bodyPr>
            <a:normAutofit/>
          </a:bodyPr>
          <a:lstStyle/>
          <a:p>
            <a:r>
              <a:rPr lang="en-US">
                <a:solidFill>
                  <a:schemeClr val="bg1"/>
                </a:solidFill>
              </a:rPr>
              <a:t>Questions</a:t>
            </a:r>
          </a:p>
        </p:txBody>
      </p:sp>
      <p:sp>
        <p:nvSpPr>
          <p:cNvPr id="14" name="Rounded Rectangle 17">
            <a:extLst>
              <a:ext uri="{FF2B5EF4-FFF2-40B4-BE49-F238E27FC236}">
                <a16:creationId xmlns:a16="http://schemas.microsoft.com/office/drawing/2014/main" xmlns="" id="{A23F8109-B0C1-4D0F-A1B4-C89C9AD704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50414" y="995376"/>
            <a:ext cx="4604307" cy="3096358"/>
          </a:xfrm>
          <a:prstGeom prst="roundRect">
            <a:avLst>
              <a:gd name="adj" fmla="val 3513"/>
            </a:avLst>
          </a:prstGeom>
          <a:solidFill>
            <a:schemeClr val="bg1"/>
          </a:solidFill>
          <a:ln>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Brain">
            <a:extLst>
              <a:ext uri="{FF2B5EF4-FFF2-40B4-BE49-F238E27FC236}">
                <a16:creationId xmlns:a16="http://schemas.microsoft.com/office/drawing/2014/main" xmlns="" id="{9365CF13-4538-40F4-A924-74C7205AE9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832987" y="1223976"/>
            <a:ext cx="2639159" cy="2639159"/>
          </a:xfrm>
          <a:prstGeom prst="rect">
            <a:avLst/>
          </a:prstGeom>
        </p:spPr>
      </p:pic>
      <p:sp>
        <p:nvSpPr>
          <p:cNvPr id="3" name="Content Placeholder 2">
            <a:extLst>
              <a:ext uri="{FF2B5EF4-FFF2-40B4-BE49-F238E27FC236}">
                <a16:creationId xmlns:a16="http://schemas.microsoft.com/office/drawing/2014/main" xmlns="" id="{4748C6A8-7FB4-41BF-BEF0-E2E0B281C0CF}"/>
              </a:ext>
            </a:extLst>
          </p:cNvPr>
          <p:cNvSpPr>
            <a:spLocks noGrp="1"/>
          </p:cNvSpPr>
          <p:nvPr>
            <p:ph idx="1"/>
          </p:nvPr>
        </p:nvSpPr>
        <p:spPr>
          <a:xfrm>
            <a:off x="6096000" y="995376"/>
            <a:ext cx="5277285" cy="3217334"/>
          </a:xfrm>
          <a:effectLst/>
        </p:spPr>
        <p:txBody>
          <a:bodyPr anchor="ctr">
            <a:normAutofit/>
          </a:bodyPr>
          <a:lstStyle/>
          <a:p>
            <a:r>
              <a:rPr lang="en-US" sz="1600" dirty="0"/>
              <a:t>What is the role of auditory cortex in retrieval of fear memory?</a:t>
            </a:r>
          </a:p>
          <a:p>
            <a:r>
              <a:rPr lang="en-US" sz="1600" dirty="0"/>
              <a:t>How does fear learning regulate cortical sensory presentations?</a:t>
            </a:r>
          </a:p>
          <a:p>
            <a:r>
              <a:rPr lang="en-US" sz="1600" dirty="0"/>
              <a:t>How is neural plasticity contributing to these ideas?</a:t>
            </a:r>
          </a:p>
          <a:p>
            <a:endParaRPr lang="en-US" sz="1600" dirty="0"/>
          </a:p>
          <a:p>
            <a:endParaRPr lang="en-US" sz="1600" dirty="0"/>
          </a:p>
          <a:p>
            <a:r>
              <a:rPr lang="en-US" sz="1600" dirty="0"/>
              <a:t>Proposal: Changes in cortical sensory representation contributes to memory strength or stimulus discrimination</a:t>
            </a:r>
          </a:p>
          <a:p>
            <a:pPr lvl="1"/>
            <a:r>
              <a:rPr lang="en-US" sz="1600" dirty="0"/>
              <a:t>However, small number of neurons show learning related change in activity </a:t>
            </a:r>
          </a:p>
        </p:txBody>
      </p:sp>
      <p:sp>
        <p:nvSpPr>
          <p:cNvPr id="16" name="Title 3">
            <a:extLst>
              <a:ext uri="{FF2B5EF4-FFF2-40B4-BE49-F238E27FC236}">
                <a16:creationId xmlns:a16="http://schemas.microsoft.com/office/drawing/2014/main" xmlns="" id="{EDA40B90-E281-4108-8CC2-959D5F95070A}"/>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0000" y="5154307"/>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69676304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xmlns=""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xmlns=""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xmlns=""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xmlns=""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xmlns=""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xmlns=""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xmlns=""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xmlns=""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xmlns=""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xmlns=""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xmlns=""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xmlns=""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xmlns=""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xmlns=""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xmlns=""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xmlns=""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xmlns=""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xmlns=""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xmlns=""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xmlns=""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xmlns=""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xmlns=""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xmlns=""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xmlns=""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xmlns="" id="{3D2FD25A-EFFD-4F5C-9258-981F5907D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xmlns=""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904877" y="2415322"/>
            <a:ext cx="3451730" cy="2399869"/>
          </a:xfrm>
        </p:spPr>
        <p:txBody>
          <a:bodyPr>
            <a:normAutofit/>
          </a:bodyPr>
          <a:lstStyle/>
          <a:p>
            <a:pPr algn="ctr"/>
            <a:r>
              <a:rPr lang="en-US" sz="4000" dirty="0">
                <a:solidFill>
                  <a:srgbClr val="FFFFFF"/>
                </a:solidFill>
              </a:rPr>
              <a:t>Conclusions</a:t>
            </a:r>
          </a:p>
        </p:txBody>
      </p:sp>
      <p:sp>
        <p:nvSpPr>
          <p:cNvPr id="3" name="Content Placeholder 2"/>
          <p:cNvSpPr>
            <a:spLocks noGrp="1"/>
          </p:cNvSpPr>
          <p:nvPr>
            <p:ph idx="1"/>
          </p:nvPr>
        </p:nvSpPr>
        <p:spPr>
          <a:xfrm>
            <a:off x="5120640" y="804672"/>
            <a:ext cx="6281928" cy="5248656"/>
          </a:xfrm>
        </p:spPr>
        <p:txBody>
          <a:bodyPr anchor="ctr">
            <a:normAutofit/>
          </a:bodyPr>
          <a:lstStyle/>
          <a:p>
            <a:r>
              <a:rPr lang="en-US" sz="2000" dirty="0"/>
              <a:t>NDNF is a highly selective marker of INs in adult auditory and prefrontal cortex</a:t>
            </a:r>
          </a:p>
          <a:p>
            <a:pPr lvl="1"/>
            <a:r>
              <a:rPr lang="en-US" sz="2000" dirty="0"/>
              <a:t>Is the L1 NDNF-Ins in the prefrontal cortex also?</a:t>
            </a:r>
          </a:p>
          <a:p>
            <a:pPr lvl="1"/>
            <a:r>
              <a:rPr lang="en-US" sz="2000" dirty="0"/>
              <a:t>Generate genetic responses to target these </a:t>
            </a:r>
            <a:r>
              <a:rPr lang="en-US" sz="2000" dirty="0" err="1"/>
              <a:t>nerons</a:t>
            </a:r>
            <a:r>
              <a:rPr lang="en-US" sz="2000" dirty="0"/>
              <a:t> (tamoxifen-inducible </a:t>
            </a:r>
            <a:r>
              <a:rPr lang="en-US" sz="2000" dirty="0" err="1"/>
              <a:t>Cre</a:t>
            </a:r>
            <a:r>
              <a:rPr lang="en-US" sz="2000" dirty="0"/>
              <a:t> allele, </a:t>
            </a:r>
            <a:r>
              <a:rPr lang="en-US" sz="2000" dirty="0" err="1"/>
              <a:t>Flp</a:t>
            </a:r>
            <a:r>
              <a:rPr lang="en-US" sz="2000" dirty="0"/>
              <a:t> allele)</a:t>
            </a:r>
          </a:p>
          <a:p>
            <a:r>
              <a:rPr lang="en-US" sz="2000" dirty="0"/>
              <a:t>Auditory Cortex has a prominent interaction with L1 NDNF Ins</a:t>
            </a:r>
          </a:p>
          <a:p>
            <a:pPr lvl="1"/>
            <a:r>
              <a:rPr lang="en-US" sz="2000" dirty="0"/>
              <a:t>Strong interaction with SST-Ins (in vivo and in vitro)</a:t>
            </a:r>
          </a:p>
          <a:p>
            <a:r>
              <a:rPr lang="en-US" sz="2000" dirty="0"/>
              <a:t>Induce Auditory Cortex plasticity by associate fear condition</a:t>
            </a:r>
          </a:p>
          <a:p>
            <a:pPr lvl="1"/>
            <a:r>
              <a:rPr lang="en-US" sz="2000" dirty="0"/>
              <a:t>Based on L1 NDNF and SST-In responses of expression during behavioral memory</a:t>
            </a:r>
          </a:p>
          <a:p>
            <a:pPr lvl="1"/>
            <a:r>
              <a:rPr lang="en-US" sz="2000" dirty="0"/>
              <a:t>L1 NDNF response is related to fear memory</a:t>
            </a:r>
          </a:p>
          <a:p>
            <a:endParaRPr lang="en-US" sz="2400" dirty="0"/>
          </a:p>
        </p:txBody>
      </p:sp>
    </p:spTree>
    <p:extLst>
      <p:ext uri="{BB962C8B-B14F-4D97-AF65-F5344CB8AC3E}">
        <p14:creationId xmlns:p14="http://schemas.microsoft.com/office/powerpoint/2010/main" val="35643334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xmlns=""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xmlns=""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xmlns=""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xmlns=""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xmlns=""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xmlns=""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xmlns=""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xmlns=""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xmlns=""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xmlns=""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xmlns=""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xmlns=""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xmlns=""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xmlns=""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xmlns=""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xmlns=""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xmlns=""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xmlns=""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xmlns=""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xmlns=""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xmlns=""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xmlns=""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xmlns=""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xmlns=""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xmlns="" id="{3D2FD25A-EFFD-4F5C-9258-981F5907D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xmlns=""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904877" y="2415322"/>
            <a:ext cx="3451730" cy="2399869"/>
          </a:xfrm>
        </p:spPr>
        <p:txBody>
          <a:bodyPr>
            <a:normAutofit/>
          </a:bodyPr>
          <a:lstStyle/>
          <a:p>
            <a:pPr algn="ctr"/>
            <a:r>
              <a:rPr lang="en-US" sz="4000" dirty="0">
                <a:solidFill>
                  <a:srgbClr val="FFFFFF"/>
                </a:solidFill>
              </a:rPr>
              <a:t>Conclusions</a:t>
            </a:r>
          </a:p>
        </p:txBody>
      </p:sp>
      <p:sp>
        <p:nvSpPr>
          <p:cNvPr id="3" name="Content Placeholder 2"/>
          <p:cNvSpPr>
            <a:spLocks noGrp="1"/>
          </p:cNvSpPr>
          <p:nvPr>
            <p:ph idx="1"/>
          </p:nvPr>
        </p:nvSpPr>
        <p:spPr>
          <a:xfrm>
            <a:off x="5120640" y="804672"/>
            <a:ext cx="6281928" cy="5248656"/>
          </a:xfrm>
        </p:spPr>
        <p:txBody>
          <a:bodyPr anchor="ctr">
            <a:normAutofit/>
          </a:bodyPr>
          <a:lstStyle/>
          <a:p>
            <a:r>
              <a:rPr lang="en-US" sz="2400" dirty="0"/>
              <a:t>SST Inhibition dominates in conditions of weak and imprecise stimulus encoding in PNs</a:t>
            </a:r>
          </a:p>
          <a:p>
            <a:r>
              <a:rPr lang="en-US" sz="2400" dirty="0"/>
              <a:t>L1 NDNF-INs occurs when sensory input is relevant to the animal </a:t>
            </a:r>
          </a:p>
          <a:p>
            <a:endParaRPr lang="en-US" sz="2400" dirty="0"/>
          </a:p>
        </p:txBody>
      </p:sp>
    </p:spTree>
    <p:extLst>
      <p:ext uri="{BB962C8B-B14F-4D97-AF65-F5344CB8AC3E}">
        <p14:creationId xmlns:p14="http://schemas.microsoft.com/office/powerpoint/2010/main" val="23854311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9EBE873-0FC9-4797-8EFF-89B3420EA211}"/>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Summary-Overall</a:t>
            </a:r>
          </a:p>
        </p:txBody>
      </p:sp>
      <p:cxnSp>
        <p:nvCxnSpPr>
          <p:cNvPr id="10" name="Straight Connector 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AA12FAEA-9EFF-4522-BCE6-5CEE2EDE85EE}"/>
              </a:ext>
            </a:extLst>
          </p:cNvPr>
          <p:cNvSpPr>
            <a:spLocks noGrp="1"/>
          </p:cNvSpPr>
          <p:nvPr>
            <p:ph idx="1"/>
          </p:nvPr>
        </p:nvSpPr>
        <p:spPr>
          <a:xfrm>
            <a:off x="4976031" y="963877"/>
            <a:ext cx="6377769" cy="4930246"/>
          </a:xfrm>
        </p:spPr>
        <p:txBody>
          <a:bodyPr anchor="ctr">
            <a:normAutofit/>
          </a:bodyPr>
          <a:lstStyle/>
          <a:p>
            <a:r>
              <a:rPr lang="en-US" sz="2000"/>
              <a:t>Ca1 connection is reduced in the hippocampus</a:t>
            </a:r>
          </a:p>
          <a:p>
            <a:pPr lvl="1"/>
            <a:r>
              <a:rPr lang="en-US" sz="2000"/>
              <a:t>This disrupts generalization</a:t>
            </a:r>
          </a:p>
          <a:p>
            <a:pPr lvl="1"/>
            <a:r>
              <a:rPr lang="en-US" sz="2000"/>
              <a:t>No fearful response</a:t>
            </a:r>
          </a:p>
          <a:p>
            <a:r>
              <a:rPr lang="en-US" sz="2000"/>
              <a:t>In the neocortex</a:t>
            </a:r>
          </a:p>
          <a:p>
            <a:pPr lvl="1"/>
            <a:r>
              <a:rPr lang="en-US" sz="2000"/>
              <a:t>L1 NDNF is increased when a fearful memory is recalled</a:t>
            </a:r>
          </a:p>
          <a:p>
            <a:pPr lvl="1"/>
            <a:r>
              <a:rPr lang="en-US" sz="2000"/>
              <a:t>Inhibition of these, or use of SST cells, means the expression of fear memory is not as relevant to the animal</a:t>
            </a:r>
          </a:p>
          <a:p>
            <a:r>
              <a:rPr lang="en-US" sz="2000"/>
              <a:t>In auditory cortex to the amygdala</a:t>
            </a:r>
          </a:p>
          <a:p>
            <a:pPr lvl="1"/>
            <a:r>
              <a:rPr lang="en-US" sz="2000"/>
              <a:t>Discriminative fear conditioning prevents habituation from occurring</a:t>
            </a:r>
          </a:p>
          <a:p>
            <a:pPr lvl="2"/>
            <a:r>
              <a:rPr lang="en-US" dirty="0"/>
              <a:t>Possibly by SOM cells</a:t>
            </a:r>
          </a:p>
          <a:p>
            <a:pPr lvl="2"/>
            <a:r>
              <a:rPr lang="en-US" dirty="0"/>
              <a:t>Discriminates between valued or irrelevant information</a:t>
            </a:r>
          </a:p>
          <a:p>
            <a:pPr lvl="1"/>
            <a:endParaRPr lang="en-US" sz="2000"/>
          </a:p>
          <a:p>
            <a:pPr lvl="1"/>
            <a:endParaRPr lang="en-US" sz="2000"/>
          </a:p>
        </p:txBody>
      </p:sp>
    </p:spTree>
    <p:extLst>
      <p:ext uri="{BB962C8B-B14F-4D97-AF65-F5344CB8AC3E}">
        <p14:creationId xmlns:p14="http://schemas.microsoft.com/office/powerpoint/2010/main" val="20204054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3053802-990E-4BE8-889E-84540485DBDF}"/>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Clinical Application</a:t>
            </a:r>
          </a:p>
        </p:txBody>
      </p:sp>
      <p:cxnSp>
        <p:nvCxnSpPr>
          <p:cNvPr id="10" name="Straight Connector 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9A35B979-FCD0-4C95-8E68-0FF6CD9E3010}"/>
              </a:ext>
            </a:extLst>
          </p:cNvPr>
          <p:cNvSpPr>
            <a:spLocks noGrp="1"/>
          </p:cNvSpPr>
          <p:nvPr>
            <p:ph idx="1"/>
          </p:nvPr>
        </p:nvSpPr>
        <p:spPr>
          <a:xfrm>
            <a:off x="4976031" y="963877"/>
            <a:ext cx="6377769" cy="4930246"/>
          </a:xfrm>
        </p:spPr>
        <p:txBody>
          <a:bodyPr anchor="ctr">
            <a:normAutofit/>
          </a:bodyPr>
          <a:lstStyle/>
          <a:p>
            <a:r>
              <a:rPr lang="en-US" sz="2400" dirty="0"/>
              <a:t>Entire system works to decide what is relevant</a:t>
            </a:r>
          </a:p>
          <a:p>
            <a:pPr lvl="1"/>
            <a:r>
              <a:rPr lang="en-US" dirty="0"/>
              <a:t>Changing how the brain processes relevant could be something to look at for clinical treatment</a:t>
            </a:r>
          </a:p>
          <a:p>
            <a:r>
              <a:rPr lang="en-US" sz="2400" dirty="0"/>
              <a:t>Reducing Ca1 to inhibit generalization could be a clinical application</a:t>
            </a:r>
          </a:p>
          <a:p>
            <a:r>
              <a:rPr lang="en-US" sz="2400" dirty="0"/>
              <a:t>Can use L1 NDNF-IN for a diagnosis piece</a:t>
            </a:r>
          </a:p>
          <a:p>
            <a:pPr lvl="1"/>
            <a:r>
              <a:rPr lang="en-US" sz="2000" dirty="0"/>
              <a:t>Would have to be noninvasive </a:t>
            </a:r>
          </a:p>
          <a:p>
            <a:pPr lvl="1"/>
            <a:r>
              <a:rPr lang="en-US" sz="2000" dirty="0"/>
              <a:t>Targeting specific neurons can alter activity of these neurons instead of others</a:t>
            </a:r>
          </a:p>
          <a:p>
            <a:pPr lvl="1"/>
            <a:r>
              <a:rPr lang="en-US" sz="2000" dirty="0"/>
              <a:t>Gene therapy through neural gene transfection</a:t>
            </a:r>
          </a:p>
        </p:txBody>
      </p:sp>
    </p:spTree>
    <p:extLst>
      <p:ext uri="{BB962C8B-B14F-4D97-AF65-F5344CB8AC3E}">
        <p14:creationId xmlns:p14="http://schemas.microsoft.com/office/powerpoint/2010/main" val="20070721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750</TotalTime>
  <Words>6016</Words>
  <Application>Microsoft Office PowerPoint</Application>
  <PresentationFormat>Custom</PresentationFormat>
  <Paragraphs>556</Paragraphs>
  <Slides>93</Slides>
  <Notes>13</Notes>
  <HiddenSlides>0</HiddenSlides>
  <MMClips>0</MMClips>
  <ScaleCrop>false</ScaleCrop>
  <HeadingPairs>
    <vt:vector size="4" baseType="variant">
      <vt:variant>
        <vt:lpstr>Theme</vt:lpstr>
      </vt:variant>
      <vt:variant>
        <vt:i4>1</vt:i4>
      </vt:variant>
      <vt:variant>
        <vt:lpstr>Slide Titles</vt:lpstr>
      </vt:variant>
      <vt:variant>
        <vt:i4>93</vt:i4>
      </vt:variant>
    </vt:vector>
  </HeadingPairs>
  <TitlesOfParts>
    <vt:vector size="94" baseType="lpstr">
      <vt:lpstr>Office Theme</vt:lpstr>
      <vt:lpstr>Fear Learning: The Interworking Circuits that Affect Fear </vt:lpstr>
      <vt:lpstr>Fear Learning</vt:lpstr>
      <vt:lpstr>Interneurons  Circuits</vt:lpstr>
      <vt:lpstr>Clinical Application </vt:lpstr>
      <vt:lpstr>Overarching questions</vt:lpstr>
      <vt:lpstr>Gillet Paper</vt:lpstr>
      <vt:lpstr>Contributions to Fear Learning</vt:lpstr>
      <vt:lpstr>Background</vt:lpstr>
      <vt:lpstr>Questions</vt:lpstr>
      <vt:lpstr>Research</vt:lpstr>
      <vt:lpstr>Procedures</vt:lpstr>
      <vt:lpstr>Viral Infections</vt:lpstr>
      <vt:lpstr>Discriminative Fear Learning: Head Fixed Mice Trained to Obtain Water at a Lick Port</vt:lpstr>
      <vt:lpstr>Optigentics</vt:lpstr>
      <vt:lpstr>PowerPoint Presentation</vt:lpstr>
      <vt:lpstr>To determine impact of discriminative fear learning with conditioned tones in auditory cortex  AAV Vector               GCaMP6 ( contains GAD2-IRES-Cre × Rosa-LSL-tdTomato)-Calcium activity dependent </vt:lpstr>
      <vt:lpstr>PowerPoint Presentation</vt:lpstr>
      <vt:lpstr>PowerPoint Presentation</vt:lpstr>
      <vt:lpstr>Perceptual acuity can be modulated by fear learning that involves cortical circuits </vt:lpstr>
      <vt:lpstr>PowerPoint Presentation</vt:lpstr>
      <vt:lpstr>PowerPoint Presentation</vt:lpstr>
      <vt:lpstr>Conclusions</vt:lpstr>
      <vt:lpstr>Conclusions</vt:lpstr>
      <vt:lpstr>Conclusions</vt:lpstr>
      <vt:lpstr>Zhou Paper</vt:lpstr>
      <vt:lpstr>Research into Cellular and Molecular Mechanisms of Memories</vt:lpstr>
      <vt:lpstr>Questions</vt:lpstr>
      <vt:lpstr>Background</vt:lpstr>
      <vt:lpstr>Methods</vt:lpstr>
      <vt:lpstr>Circuit Mechanism of Rapid Generalization</vt:lpstr>
      <vt:lpstr>PowerPoint Presentation</vt:lpstr>
      <vt:lpstr>PowerPoint Presentation</vt:lpstr>
      <vt:lpstr>PowerPoint Presentation</vt:lpstr>
      <vt:lpstr>Pre-training inhibition</vt:lpstr>
      <vt:lpstr>After-training inhibition </vt:lpstr>
      <vt:lpstr>Generalization Recap: </vt:lpstr>
      <vt:lpstr>Reexamining CA1 bilateral connectivity</vt:lpstr>
      <vt:lpstr>PowerPoint Presentation</vt:lpstr>
      <vt:lpstr>Characterizing ipsCA1-conCA1</vt:lpstr>
      <vt:lpstr>PowerPoint Presentation</vt:lpstr>
      <vt:lpstr>ipsCA1–conCA1 functional connectivity </vt:lpstr>
      <vt:lpstr>PowerPoint Presentation</vt:lpstr>
      <vt:lpstr>PowerPoint Presentation</vt:lpstr>
      <vt:lpstr>ipsCA1-conCA1 circuit and generalization</vt:lpstr>
      <vt:lpstr>PowerPoint Presentation</vt:lpstr>
      <vt:lpstr>PowerPoint Presentation</vt:lpstr>
      <vt:lpstr>PowerPoint Presentation</vt:lpstr>
      <vt:lpstr>Conclusions</vt:lpstr>
      <vt:lpstr>Conclusions</vt:lpstr>
      <vt:lpstr>Conclusions</vt:lpstr>
      <vt:lpstr>Conclusions</vt:lpstr>
      <vt:lpstr>Conclusions</vt:lpstr>
      <vt:lpstr>Abs paper</vt:lpstr>
      <vt:lpstr>Questions</vt:lpstr>
      <vt:lpstr>Background </vt:lpstr>
      <vt:lpstr>Background-inhibition of L1</vt:lpstr>
      <vt:lpstr>Background-inhibition of L1</vt:lpstr>
      <vt:lpstr>NDNF-Selective Marker for L1 Ins in Neocortex</vt:lpstr>
      <vt:lpstr>NDNF-Selective Marker for L1 Ins in Neocortex</vt:lpstr>
      <vt:lpstr>NDNF vs Gad1</vt:lpstr>
      <vt:lpstr>New Mouse Allele</vt:lpstr>
      <vt:lpstr>Second New Mouse Allele</vt:lpstr>
      <vt:lpstr>L1 NDNF-Ins Mediate Long-Lasting Inhibition of PN Dendrties</vt:lpstr>
      <vt:lpstr>PowerPoint Presentation</vt:lpstr>
      <vt:lpstr>PowerPoint Presentation</vt:lpstr>
      <vt:lpstr>Inhibition in Distal PN Dendrites</vt:lpstr>
      <vt:lpstr>PowerPoint Presentation</vt:lpstr>
      <vt:lpstr>PowerPoint Presentation</vt:lpstr>
      <vt:lpstr>L1 NDNF-Ins Control Activity in PN Dendrites</vt:lpstr>
      <vt:lpstr>L1 NDNF-Ins Control Activity in PN Dendrites</vt:lpstr>
      <vt:lpstr>L1 NDNF-INs control over Sensory Response</vt:lpstr>
      <vt:lpstr>PowerPoint Presentation</vt:lpstr>
      <vt:lpstr>Validation of Methods</vt:lpstr>
      <vt:lpstr>Activity of PN Dendrites in L1</vt:lpstr>
      <vt:lpstr>Quick Review: Conclusions</vt:lpstr>
      <vt:lpstr>Sources of Synaptic Input to Auditory Cortex L1 NDNF-INs</vt:lpstr>
      <vt:lpstr>PowerPoint Presentation</vt:lpstr>
      <vt:lpstr>PowerPoint Presentation</vt:lpstr>
      <vt:lpstr>Inhibitory Control of L1 NDNF-IN</vt:lpstr>
      <vt:lpstr>PowerPoint Presentation</vt:lpstr>
      <vt:lpstr>PowerPoint Presentation</vt:lpstr>
      <vt:lpstr>PowerPoint Presentation</vt:lpstr>
      <vt:lpstr>PowerPoint Presentation</vt:lpstr>
      <vt:lpstr>L1 NDNF and SST Control</vt:lpstr>
      <vt:lpstr>Learning related Plasticity of Sensory Responses in L1 NDNF-Ins </vt:lpstr>
      <vt:lpstr>PowerPoint Presentation</vt:lpstr>
      <vt:lpstr>PowerPoint Presentation</vt:lpstr>
      <vt:lpstr>PowerPoint Presentation</vt:lpstr>
      <vt:lpstr>Conclusions</vt:lpstr>
      <vt:lpstr>Conclusions</vt:lpstr>
      <vt:lpstr>Conclusions</vt:lpstr>
      <vt:lpstr>Summary-Overall</vt:lpstr>
      <vt:lpstr>Clinical Application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Brenner, Cami</dc:creator>
  <cp:lastModifiedBy>Cliff H Summers</cp:lastModifiedBy>
  <cp:revision>66</cp:revision>
  <dcterms:created xsi:type="dcterms:W3CDTF">2018-10-16T16:57:05Z</dcterms:created>
  <dcterms:modified xsi:type="dcterms:W3CDTF">2018-10-26T16:37:54Z</dcterms:modified>
</cp:coreProperties>
</file>